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A929B-DFBB-BE4B-91FB-762CA57B8716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19631-40BA-F84F-A816-67BD8F01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0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60851-E6E7-F147-BD77-8FFCE594285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56201-37B6-4A4B-B486-1F011A8A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1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EE244-2E6C-9A4A-B69B-3EEBDAC5B7E6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7" tIns="44450" rIns="90487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BE848-1644-2743-A10E-61250BABC180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7" tIns="44450" rIns="90487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14FC2-99E1-B942-91D3-E0F0ED37CE59}" type="slidenum">
              <a:rPr lang="en-US"/>
              <a:pPr/>
              <a:t>6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7" tIns="44450" rIns="90487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CEB79-C07D-744F-A650-FCEB5DBF1CE1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BEAF0-B048-4E4E-8D93-29451EC37FCF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7" tIns="44450" rIns="90487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95A37-9886-944B-8213-1375979FD397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7" tIns="44450" rIns="90487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E678B-6A50-594B-BCD3-A695F4F65F4A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7" tIns="44450" rIns="90487" bIns="444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62878"/>
            <a:ext cx="6498158" cy="1724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Adding, Subtracting, Multiplying &amp; Dividing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0" y="1829424"/>
            <a:ext cx="6498159" cy="916641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Warm Up: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Vocabulary Review: Integers are the set of whole numbers and their ______.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What is the opposite of 0?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Is 0 positive or negative?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What is the absolute value of -2?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Integers greater than zero are _________.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1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  <a:noFill/>
          <a:ln/>
        </p:spPr>
        <p:txBody>
          <a:bodyPr lIns="90487" tIns="44450" rIns="90487" bIns="44450">
            <a:normAutofit fontScale="90000"/>
          </a:bodyPr>
          <a:lstStyle/>
          <a:p>
            <a:r>
              <a:rPr lang="en-US" sz="4000"/>
              <a:t>The </a:t>
            </a:r>
            <a:r>
              <a:rPr lang="en-US" sz="4000" b="1" u="sng">
                <a:solidFill>
                  <a:schemeClr val="hlink"/>
                </a:solidFill>
              </a:rPr>
              <a:t>additive inverses</a:t>
            </a:r>
            <a:r>
              <a:rPr lang="en-US" sz="4000" b="1">
                <a:solidFill>
                  <a:schemeClr val="hlink"/>
                </a:solidFill>
              </a:rPr>
              <a:t> </a:t>
            </a:r>
            <a:r>
              <a:rPr lang="en-US" sz="4000"/>
              <a:t>(or </a:t>
            </a:r>
            <a:r>
              <a:rPr lang="en-US" sz="4000" b="1" u="sng">
                <a:solidFill>
                  <a:schemeClr val="hlink"/>
                </a:solidFill>
              </a:rPr>
              <a:t>opposites</a:t>
            </a:r>
            <a:r>
              <a:rPr lang="en-US" sz="4000"/>
              <a:t>) of two numbers add to equal zero.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848600" cy="2819400"/>
          </a:xfrm>
          <a:noFill/>
          <a:ln/>
        </p:spPr>
        <p:txBody>
          <a:bodyPr lIns="90487" tIns="44450" rIns="90487" bIns="44450">
            <a:normAutofit/>
          </a:bodyPr>
          <a:lstStyle/>
          <a:p>
            <a:pPr algn="ctr">
              <a:buFontTx/>
              <a:buNone/>
            </a:pPr>
            <a:r>
              <a:rPr lang="en-US" sz="4000" b="1">
                <a:solidFill>
                  <a:schemeClr val="hlink"/>
                </a:solidFill>
              </a:rPr>
              <a:t>-3</a:t>
            </a:r>
            <a:endParaRPr lang="en-US" sz="400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sz="4000"/>
              <a:t>Proof:  3 + (-3) = 0</a:t>
            </a:r>
          </a:p>
          <a:p>
            <a:pPr algn="ctr">
              <a:buFontTx/>
              <a:buNone/>
            </a:pPr>
            <a:r>
              <a:rPr lang="en-US" sz="4000"/>
              <a:t> We will use the additive inverses for subtraction problems.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2057400"/>
            <a:ext cx="7924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sz="4000" u="sng">
                <a:solidFill>
                  <a:schemeClr val="tx2"/>
                </a:solidFill>
                <a:latin typeface="Times New Roman" charset="0"/>
              </a:rPr>
              <a:t>Example</a:t>
            </a:r>
            <a:r>
              <a:rPr lang="en-US" sz="4000">
                <a:solidFill>
                  <a:schemeClr val="tx2"/>
                </a:solidFill>
                <a:latin typeface="Times New Roman" charset="0"/>
              </a:rPr>
              <a:t>: </a:t>
            </a:r>
            <a:r>
              <a:rPr lang="en-US" sz="4000">
                <a:latin typeface="Times New Roman" charset="0"/>
              </a:rPr>
              <a:t>The additive inverse of 3 is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356057"/>
      </p:ext>
    </p:extLst>
  </p:cSld>
  <p:clrMapOvr>
    <a:masterClrMapping/>
  </p:clrMapOvr>
  <p:transition xmlns:p14="http://schemas.microsoft.com/office/powerpoint/2010/main">
    <p:split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  <a:noFill/>
          <a:ln/>
        </p:spPr>
        <p:txBody>
          <a:bodyPr lIns="90487" tIns="44450" rIns="90487" bIns="44450"/>
          <a:lstStyle/>
          <a:p>
            <a:r>
              <a:rPr lang="en-US"/>
              <a:t>What’s the difference between</a:t>
            </a:r>
            <a:br>
              <a:rPr lang="en-US"/>
            </a:br>
            <a:r>
              <a:rPr lang="en-US"/>
              <a:t>7 - 3   and   7 + (-3) 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3810000"/>
          </a:xfrm>
          <a:noFill/>
          <a:ln/>
        </p:spPr>
        <p:txBody>
          <a:bodyPr lIns="90487" tIns="44450" rIns="90487" bIns="44450"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sz="4000"/>
              <a:t>7 - 3 = </a:t>
            </a:r>
            <a:r>
              <a:rPr lang="en-US" sz="4000" b="1">
                <a:solidFill>
                  <a:schemeClr val="hlink"/>
                </a:solidFill>
              </a:rPr>
              <a:t>4</a:t>
            </a:r>
            <a:r>
              <a:rPr lang="en-US" sz="4000"/>
              <a:t>   and 7 + (-3) = </a:t>
            </a:r>
            <a:r>
              <a:rPr lang="en-US" sz="4000" b="1">
                <a:solidFill>
                  <a:schemeClr val="hlink"/>
                </a:solidFill>
              </a:rPr>
              <a:t>4</a:t>
            </a:r>
            <a:endParaRPr lang="en-US" sz="400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sz="4000"/>
              <a:t>The only difference is that 7 - 3 is a </a:t>
            </a:r>
            <a:r>
              <a:rPr lang="en-US" sz="4000" u="sng"/>
              <a:t>subtraction</a:t>
            </a:r>
            <a:r>
              <a:rPr lang="en-US" sz="4000"/>
              <a:t> problem and 7 + (-3) is an </a:t>
            </a:r>
            <a:r>
              <a:rPr lang="en-US" sz="4000" u="sng"/>
              <a:t>addition</a:t>
            </a:r>
            <a:r>
              <a:rPr lang="en-US" sz="4000"/>
              <a:t> problem.</a:t>
            </a:r>
          </a:p>
          <a:p>
            <a:pPr algn="ctr">
              <a:buFontTx/>
              <a:buNone/>
            </a:pPr>
            <a:r>
              <a:rPr lang="en-US" sz="4000">
                <a:solidFill>
                  <a:srgbClr val="063DE8"/>
                </a:solidFill>
              </a:rPr>
              <a:t> </a:t>
            </a:r>
            <a:r>
              <a:rPr lang="en-US" sz="4000" b="1">
                <a:solidFill>
                  <a:srgbClr val="063DE8"/>
                </a:solidFill>
              </a:rPr>
              <a:t>“SUBTRACTING IS THE SAME AS ADDING THE OPPOSITE.”</a:t>
            </a:r>
          </a:p>
          <a:p>
            <a:pPr algn="ctr">
              <a:buFontTx/>
              <a:buNone/>
            </a:pPr>
            <a:r>
              <a:rPr lang="en-US" b="1">
                <a:solidFill>
                  <a:srgbClr val="063DE8"/>
                </a:solidFill>
              </a:rPr>
              <a:t>(Keep-change-change)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367077"/>
      </p:ext>
    </p:extLst>
  </p:cSld>
  <p:clrMapOvr>
    <a:masterClrMapping/>
  </p:clrMapOvr>
  <p:transition xmlns:p14="http://schemas.microsoft.com/office/powerpoint/2010/main">
    <p:split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556"/>
            <a:ext cx="9144000" cy="1828800"/>
          </a:xfrm>
          <a:noFill/>
          <a:ln/>
        </p:spPr>
        <p:txBody>
          <a:bodyPr lIns="90487" tIns="44450" rIns="90487" bIns="44450">
            <a:normAutofit/>
          </a:bodyPr>
          <a:lstStyle/>
          <a:p>
            <a:r>
              <a:rPr lang="en-US" sz="2400" dirty="0"/>
              <a:t>When subtracting, change the subtraction to </a:t>
            </a:r>
            <a:r>
              <a:rPr lang="en-US" sz="2400" u="sng" dirty="0"/>
              <a:t>adding the opposite (</a:t>
            </a:r>
            <a:r>
              <a:rPr lang="en-US" sz="2400" u="sng" dirty="0">
                <a:solidFill>
                  <a:srgbClr val="000099"/>
                </a:solidFill>
              </a:rPr>
              <a:t>keep</a:t>
            </a:r>
            <a:r>
              <a:rPr lang="en-US" sz="2400" u="sng" dirty="0"/>
              <a:t>-</a:t>
            </a:r>
            <a:r>
              <a:rPr lang="en-US" sz="2400" u="sng" dirty="0">
                <a:solidFill>
                  <a:schemeClr val="hlink"/>
                </a:solidFill>
              </a:rPr>
              <a:t>change</a:t>
            </a:r>
            <a:r>
              <a:rPr lang="en-US" sz="2400" u="sng" dirty="0"/>
              <a:t>-</a:t>
            </a:r>
            <a:r>
              <a:rPr lang="en-US" sz="2400" u="sng" dirty="0">
                <a:solidFill>
                  <a:schemeClr val="hlink"/>
                </a:solidFill>
              </a:rPr>
              <a:t>change</a:t>
            </a:r>
            <a:r>
              <a:rPr lang="en-US" sz="2400" u="sng" dirty="0"/>
              <a:t>)</a:t>
            </a:r>
            <a:r>
              <a:rPr lang="en-US" sz="2400" dirty="0"/>
              <a:t> and then follow your addition rule.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9144000" cy="3962400"/>
          </a:xfrm>
          <a:noFill/>
          <a:ln/>
        </p:spPr>
        <p:txBody>
          <a:bodyPr lIns="90487" tIns="44450" rIns="90487" bIns="44450"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u="sng" dirty="0">
                <a:solidFill>
                  <a:schemeClr val="tx2"/>
                </a:solidFill>
              </a:rPr>
              <a:t>Example #1</a:t>
            </a:r>
            <a:r>
              <a:rPr lang="en-US" sz="2800" dirty="0">
                <a:solidFill>
                  <a:schemeClr val="tx2"/>
                </a:solidFill>
              </a:rPr>
              <a:t>:           	   - 4 - (-7)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000099"/>
                </a:solidFill>
              </a:rPr>
              <a:t>- 4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hlink"/>
                </a:solidFill>
              </a:rPr>
              <a:t>+</a:t>
            </a:r>
            <a:r>
              <a:rPr lang="en-US" sz="2800" b="1" dirty="0"/>
              <a:t> (</a:t>
            </a:r>
            <a:r>
              <a:rPr lang="en-US" sz="2800" b="1" dirty="0">
                <a:solidFill>
                  <a:schemeClr val="hlink"/>
                </a:solidFill>
              </a:rPr>
              <a:t>+</a:t>
            </a:r>
            <a:r>
              <a:rPr lang="en-US" sz="2800" b="1" dirty="0"/>
              <a:t>7)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Diff. Signs --&gt; Subtract and use larger sign.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hlink"/>
                </a:solidFill>
              </a:rPr>
              <a:t>3</a:t>
            </a: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/>
              <a:t>Example #2</a:t>
            </a:r>
            <a:r>
              <a:rPr lang="en-US" sz="2800" dirty="0"/>
              <a:t>:	      		    - 3 - 7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000099"/>
                </a:solidFill>
              </a:rPr>
              <a:t>- 3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hlink"/>
                </a:solidFill>
              </a:rPr>
              <a:t>+</a:t>
            </a:r>
            <a:r>
              <a:rPr lang="en-US" sz="2800" b="1" dirty="0"/>
              <a:t> (</a:t>
            </a:r>
            <a:r>
              <a:rPr lang="en-US" sz="2800" b="1" dirty="0">
                <a:solidFill>
                  <a:schemeClr val="hlink"/>
                </a:solidFill>
              </a:rPr>
              <a:t>-</a:t>
            </a:r>
            <a:r>
              <a:rPr lang="en-US" sz="2800" b="1" dirty="0"/>
              <a:t>7)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Same Signs --&gt; Add and keep the sign.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hlink"/>
                </a:solidFill>
              </a:rPr>
              <a:t>-10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0585483"/>
      </p:ext>
    </p:extLst>
  </p:cSld>
  <p:clrMapOvr>
    <a:masterClrMapping/>
  </p:clrMapOvr>
  <p:transition xmlns:p14="http://schemas.microsoft.com/office/powerpoint/2010/main">
    <p:split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8271933" cy="46905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Let’s review the homework—swap papers with a neighbor and mark their answers</a:t>
            </a:r>
          </a:p>
          <a:p>
            <a:r>
              <a:rPr lang="en-US" sz="3200" dirty="0" smtClean="0"/>
              <a:t>X for incorrect and write the correct answer</a:t>
            </a:r>
          </a:p>
          <a:p>
            <a:r>
              <a:rPr lang="en-US" sz="3200" dirty="0" smtClean="0"/>
              <a:t>Check mark for correct answers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57111"/>
            <a:ext cx="8280400" cy="4094163"/>
          </a:xfrm>
        </p:spPr>
        <p:txBody>
          <a:bodyPr>
            <a:noAutofit/>
          </a:bodyPr>
          <a:lstStyle/>
          <a:p>
            <a:r>
              <a:rPr lang="en-US" dirty="0" smtClean="0"/>
              <a:t>Additive inverse: two numbers whose sum is 0</a:t>
            </a:r>
          </a:p>
          <a:p>
            <a:pPr lvl="1"/>
            <a:r>
              <a:rPr lang="en-US" sz="2400" dirty="0" smtClean="0"/>
              <a:t>Example: -2+2=0 therefore -2 and 2 are additive inverses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Key Concepts</a:t>
            </a:r>
          </a:p>
          <a:p>
            <a:pPr lvl="2"/>
            <a:r>
              <a:rPr lang="en-US" sz="2400" dirty="0" smtClean="0"/>
              <a:t>Same sign: The sum of two positive integers is positive. The sum of two negative numbers is negative.</a:t>
            </a:r>
          </a:p>
          <a:p>
            <a:pPr lvl="2"/>
            <a:r>
              <a:rPr lang="en-US" sz="2400" dirty="0" smtClean="0"/>
              <a:t>Different Signs: Find the absolute value of each integer. Subtract the lesser absolute value from the great. The sum has the sign of the integer with the greater absolute value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**Remember: Opposites subtract, keep the sign of the bigger number, Same signs add, keep the sign</a:t>
            </a:r>
          </a:p>
        </p:txBody>
      </p:sp>
    </p:spTree>
    <p:extLst>
      <p:ext uri="{BB962C8B-B14F-4D97-AF65-F5344CB8AC3E}">
        <p14:creationId xmlns:p14="http://schemas.microsoft.com/office/powerpoint/2010/main" val="418575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/>
              <a:t>The Number 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352800"/>
            <a:ext cx="7391400" cy="2438400"/>
          </a:xfrm>
          <a:noFill/>
          <a:ln/>
        </p:spPr>
        <p:txBody>
          <a:bodyPr lIns="90487" tIns="44450" rIns="90487" bIns="44450">
            <a:normAutofit/>
          </a:bodyPr>
          <a:lstStyle/>
          <a:p>
            <a:pPr>
              <a:buFontTx/>
              <a:buNone/>
            </a:pPr>
            <a:r>
              <a:rPr lang="en-US" sz="4000"/>
              <a:t>Integers = {…, -2, -1, 0, 1, 2, …}</a:t>
            </a:r>
          </a:p>
          <a:p>
            <a:pPr>
              <a:buFontTx/>
              <a:buNone/>
            </a:pPr>
            <a:r>
              <a:rPr lang="en-US" sz="4000"/>
              <a:t>Whole Numbers = {0, 1, 2, …}</a:t>
            </a:r>
          </a:p>
          <a:p>
            <a:pPr>
              <a:buFontTx/>
              <a:buNone/>
            </a:pPr>
            <a:r>
              <a:rPr lang="en-US" sz="4000"/>
              <a:t>Natural Numbers = {1, 2, 3, …}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423988" y="2281238"/>
            <a:ext cx="63754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7761288" y="2155825"/>
            <a:ext cx="2540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7"/>
              </a:cxn>
              <a:cxn ang="0">
                <a:pos x="159" y="79"/>
              </a:cxn>
              <a:cxn ang="0">
                <a:pos x="0" y="0"/>
              </a:cxn>
            </a:cxnLst>
            <a:rect l="0" t="0" r="r" b="b"/>
            <a:pathLst>
              <a:path w="160" h="158">
                <a:moveTo>
                  <a:pt x="0" y="0"/>
                </a:moveTo>
                <a:lnTo>
                  <a:pt x="0" y="157"/>
                </a:lnTo>
                <a:lnTo>
                  <a:pt x="159" y="7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1206500" y="2155825"/>
            <a:ext cx="254000" cy="250825"/>
          </a:xfrm>
          <a:custGeom>
            <a:avLst/>
            <a:gdLst/>
            <a:ahLst/>
            <a:cxnLst>
              <a:cxn ang="0">
                <a:pos x="159" y="157"/>
              </a:cxn>
              <a:cxn ang="0">
                <a:pos x="159" y="0"/>
              </a:cxn>
              <a:cxn ang="0">
                <a:pos x="0" y="79"/>
              </a:cxn>
              <a:cxn ang="0">
                <a:pos x="159" y="157"/>
              </a:cxn>
            </a:cxnLst>
            <a:rect l="0" t="0" r="r" b="b"/>
            <a:pathLst>
              <a:path w="160" h="158">
                <a:moveTo>
                  <a:pt x="159" y="157"/>
                </a:moveTo>
                <a:lnTo>
                  <a:pt x="159" y="0"/>
                </a:lnTo>
                <a:lnTo>
                  <a:pt x="0" y="79"/>
                </a:lnTo>
                <a:lnTo>
                  <a:pt x="159" y="157"/>
                </a:lnTo>
              </a:path>
            </a:pathLst>
          </a:custGeom>
          <a:solidFill>
            <a:srgbClr val="000000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1900238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2341563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2782888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3254375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3695700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4171950" y="2157413"/>
            <a:ext cx="11113" cy="2317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4610100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5051425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5524500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5965825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6438900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6880225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7321550" y="2157413"/>
            <a:ext cx="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2046288" y="2427288"/>
            <a:ext cx="561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charset="0"/>
              </a:rPr>
              <a:t>-5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4408488" y="2427288"/>
            <a:ext cx="409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charset="0"/>
              </a:rPr>
              <a:t>0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694488" y="2427288"/>
            <a:ext cx="409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7534861"/>
      </p:ext>
    </p:extLst>
  </p:cSld>
  <p:clrMapOvr>
    <a:masterClrMapping/>
  </p:clrMapOvr>
  <p:transition xmlns:p14="http://schemas.microsoft.com/office/powerpoint/2010/main">
    <p:split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838200"/>
          </a:xfrm>
          <a:noFill/>
          <a:ln/>
        </p:spPr>
        <p:txBody>
          <a:bodyPr lIns="90487" tIns="44450" rIns="90487" bIns="44450"/>
          <a:lstStyle/>
          <a:p>
            <a:r>
              <a:rPr lang="en-US" b="1" u="sng" dirty="0"/>
              <a:t>Addition Rule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610600" cy="4953000"/>
          </a:xfrm>
          <a:noFill/>
          <a:ln/>
        </p:spPr>
        <p:txBody>
          <a:bodyPr lIns="90487" tIns="44450" rIns="90487" bIns="44450"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4000"/>
              <a:t>1)  When the signs are the same,</a:t>
            </a:r>
          </a:p>
          <a:p>
            <a:pPr algn="ctr">
              <a:buFontTx/>
              <a:buNone/>
            </a:pPr>
            <a:r>
              <a:rPr lang="en-US" sz="4000"/>
              <a:t>ADD and keep the sign.</a:t>
            </a:r>
          </a:p>
          <a:p>
            <a:pPr algn="ctr">
              <a:buFontTx/>
              <a:buNone/>
            </a:pPr>
            <a:r>
              <a:rPr lang="en-US" sz="3600" b="1">
                <a:solidFill>
                  <a:schemeClr val="hlink"/>
                </a:solidFill>
              </a:rPr>
              <a:t>(-2) + (-4) = -6</a:t>
            </a:r>
            <a:endParaRPr lang="en-US" sz="4000"/>
          </a:p>
          <a:p>
            <a:pPr>
              <a:buFontTx/>
              <a:buNone/>
            </a:pPr>
            <a:r>
              <a:rPr lang="en-US" sz="4000"/>
              <a:t>2)  When the signs are different,</a:t>
            </a:r>
          </a:p>
          <a:p>
            <a:pPr algn="ctr">
              <a:buFontTx/>
              <a:buNone/>
            </a:pPr>
            <a:r>
              <a:rPr lang="en-US" sz="4000"/>
              <a:t>SUBTRACT and use the sign of the larger number.</a:t>
            </a:r>
          </a:p>
          <a:p>
            <a:pPr algn="ctr">
              <a:buFontTx/>
              <a:buNone/>
            </a:pPr>
            <a:r>
              <a:rPr lang="en-US" sz="3600" b="1">
                <a:solidFill>
                  <a:schemeClr val="hlink"/>
                </a:solidFill>
              </a:rPr>
              <a:t>(-2) + 4 = 2</a:t>
            </a:r>
          </a:p>
          <a:p>
            <a:pPr algn="ctr">
              <a:buFontTx/>
              <a:buNone/>
            </a:pPr>
            <a:r>
              <a:rPr lang="en-US" sz="3600" b="1">
                <a:solidFill>
                  <a:schemeClr val="hlink"/>
                </a:solidFill>
              </a:rPr>
              <a:t>2 + (-4) = -2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314617"/>
      </p:ext>
    </p:extLst>
  </p:cSld>
  <p:clrMapOvr>
    <a:masterClrMapping/>
  </p:clrMapOvr>
  <p:transition xmlns:p14="http://schemas.microsoft.com/office/powerpoint/2010/main" spd="med">
    <p:split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838200"/>
          </a:xfrm>
          <a:noFill/>
          <a:ln/>
        </p:spPr>
        <p:txBody>
          <a:bodyPr lIns="90487" tIns="44450" rIns="90487" bIns="44450"/>
          <a:lstStyle/>
          <a:p>
            <a:r>
              <a:rPr lang="en-US" b="1" u="sng" dirty="0"/>
              <a:t>Karaoke Time!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610600" cy="4953000"/>
          </a:xfrm>
          <a:noFill/>
          <a:ln/>
        </p:spPr>
        <p:txBody>
          <a:bodyPr lIns="90487" tIns="44450" rIns="90487" bIns="44450">
            <a:normAutofit/>
          </a:bodyPr>
          <a:lstStyle/>
          <a:p>
            <a:pPr>
              <a:buFontTx/>
              <a:buNone/>
            </a:pPr>
            <a:r>
              <a:rPr lang="en-US" sz="4000" dirty="0"/>
              <a:t>Addition Rule: Sung to the tune of “Row, row, row, your boat”</a:t>
            </a:r>
          </a:p>
          <a:p>
            <a:pPr algn="ctr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Same signs add and keep,</a:t>
            </a:r>
            <a:br>
              <a:rPr lang="en-US" sz="4000" dirty="0">
                <a:solidFill>
                  <a:srgbClr val="000099"/>
                </a:solidFill>
              </a:rPr>
            </a:br>
            <a:r>
              <a:rPr lang="en-US" sz="4000" dirty="0">
                <a:solidFill>
                  <a:srgbClr val="000099"/>
                </a:solidFill>
              </a:rPr>
              <a:t>different signs subtract,</a:t>
            </a:r>
            <a:br>
              <a:rPr lang="en-US" sz="4000" dirty="0">
                <a:solidFill>
                  <a:srgbClr val="000099"/>
                </a:solidFill>
              </a:rPr>
            </a:br>
            <a:r>
              <a:rPr lang="en-US" sz="4000" dirty="0">
                <a:solidFill>
                  <a:srgbClr val="000099"/>
                </a:solidFill>
              </a:rPr>
              <a:t>keep the sign of the higher number,</a:t>
            </a:r>
            <a:br>
              <a:rPr lang="en-US" sz="4000" dirty="0">
                <a:solidFill>
                  <a:srgbClr val="000099"/>
                </a:solidFill>
              </a:rPr>
            </a:br>
            <a:r>
              <a:rPr lang="en-US" sz="4000" dirty="0">
                <a:solidFill>
                  <a:srgbClr val="000099"/>
                </a:solidFill>
              </a:rPr>
              <a:t>then it will be exact!</a:t>
            </a:r>
          </a:p>
          <a:p>
            <a:pPr>
              <a:buFontTx/>
              <a:buNone/>
            </a:pPr>
            <a:r>
              <a:rPr lang="en-US" sz="4000" dirty="0"/>
              <a:t>Can your class do different rounds</a:t>
            </a:r>
            <a:r>
              <a:rPr lang="en-US" sz="4000" dirty="0" smtClean="0"/>
              <a:t>?</a:t>
            </a:r>
          </a:p>
          <a:p>
            <a:pPr>
              <a:buFontTx/>
              <a:buNone/>
            </a:pP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6459649"/>
      </p:ext>
    </p:extLst>
  </p:cSld>
  <p:clrMapOvr>
    <a:masterClrMapping/>
  </p:clrMapOvr>
  <p:transition xmlns:p14="http://schemas.microsoft.com/office/powerpoint/2010/main" spd="med">
    <p:split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610600" cy="1600200"/>
          </a:xfrm>
          <a:noFill/>
          <a:ln/>
        </p:spPr>
        <p:txBody>
          <a:bodyPr lIns="90487" tIns="44450" rIns="90487" bIns="44450"/>
          <a:lstStyle/>
          <a:p>
            <a:r>
              <a:rPr lang="en-US" sz="4000" b="1" u="sng"/>
              <a:t>Examples:</a:t>
            </a:r>
            <a:r>
              <a:rPr lang="en-US" sz="4000" b="1"/>
              <a:t>   Use the number line if necessary.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810933"/>
            <a:ext cx="6400800" cy="3048000"/>
          </a:xfrm>
          <a:noFill/>
          <a:ln/>
        </p:spPr>
        <p:txBody>
          <a:bodyPr lIns="90487" tIns="44450" rIns="90487" bIns="44450">
            <a:normAutofit fontScale="92500" lnSpcReduction="20000"/>
          </a:bodyPr>
          <a:lstStyle/>
          <a:p>
            <a:pPr marL="342900" indent="-342900"/>
            <a:r>
              <a:rPr lang="en-US" sz="4000" b="1" dirty="0">
                <a:solidFill>
                  <a:schemeClr val="hlink"/>
                </a:solidFill>
              </a:rPr>
              <a:t>4</a:t>
            </a:r>
            <a:endParaRPr lang="en-US" sz="4000" dirty="0"/>
          </a:p>
          <a:p>
            <a:pPr marL="342900" indent="-342900" algn="l"/>
            <a:r>
              <a:rPr lang="en-US" sz="4000" dirty="0"/>
              <a:t>2)  (-1) + (-3) =</a:t>
            </a:r>
          </a:p>
          <a:p>
            <a:pPr marL="342900" indent="-342900"/>
            <a:r>
              <a:rPr lang="en-US" sz="4000" b="1" dirty="0">
                <a:solidFill>
                  <a:schemeClr val="hlink"/>
                </a:solidFill>
              </a:rPr>
              <a:t>-4</a:t>
            </a:r>
            <a:endParaRPr lang="en-US" sz="4000" dirty="0"/>
          </a:p>
          <a:p>
            <a:pPr marL="342900" indent="-342900" algn="l"/>
            <a:r>
              <a:rPr lang="en-US" sz="4000" dirty="0"/>
              <a:t>3)  5 + (-7) =</a:t>
            </a:r>
          </a:p>
          <a:p>
            <a:pPr marL="342900" indent="-342900"/>
            <a:r>
              <a:rPr lang="en-US" sz="4000" b="1" dirty="0">
                <a:solidFill>
                  <a:schemeClr val="hlink"/>
                </a:solidFill>
              </a:rPr>
              <a:t>-2</a:t>
            </a:r>
          </a:p>
        </p:txBody>
      </p:sp>
      <p:graphicFrame>
        <p:nvGraphicFramePr>
          <p:cNvPr id="16388" name="Object 4"/>
          <p:cNvGraphicFramePr>
            <a:graphicFrameLocks/>
          </p:cNvGraphicFramePr>
          <p:nvPr/>
        </p:nvGraphicFramePr>
        <p:xfrm>
          <a:off x="1104900" y="1803400"/>
          <a:ext cx="6896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icture" r:id="rId5" imgW="6896100" imgH="762000" progId="Word.Picture.8">
                  <p:embed/>
                </p:oleObj>
              </mc:Choice>
              <mc:Fallback>
                <p:oleObj name="Picture" r:id="rId5" imgW="6896100" imgH="762000" progId="Word.Picture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1803400"/>
                        <a:ext cx="6896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141413" y="1963738"/>
            <a:ext cx="73152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4000">
                <a:latin typeface="Times New Roman" charset="0"/>
              </a:rPr>
              <a:t>1)  (-4) + 8 =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40726954"/>
      </p:ext>
    </p:extLst>
  </p:cSld>
  <p:clrMapOvr>
    <a:masterClrMapping/>
  </p:clrMapOvr>
  <p:transition xmlns:p14="http://schemas.microsoft.com/office/powerpoint/2010/main" spd="med">
    <p:split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-1 + 3 = ?</a:t>
            </a:r>
          </a:p>
        </p:txBody>
      </p:sp>
      <p:sp>
        <p:nvSpPr>
          <p:cNvPr id="100355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/>
              <a:t>-4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-2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4</a:t>
            </a:r>
          </a:p>
        </p:txBody>
      </p:sp>
      <p:grpSp>
        <p:nvGrpSpPr>
          <p:cNvPr id="2" name="AnswerNow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66800" y="4876800"/>
            <a:ext cx="2222500" cy="444500"/>
            <a:chOff x="2180" y="3960"/>
            <a:chExt cx="1400" cy="280"/>
          </a:xfrm>
        </p:grpSpPr>
        <p:sp>
          <p:nvSpPr>
            <p:cNvPr id="100465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64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latin typeface="Broadway" pitchFamily="82" charset="0"/>
                </a:rPr>
                <a:t>Answer Now</a:t>
              </a:r>
            </a:p>
          </p:txBody>
        </p:sp>
      </p:grpSp>
      <p:sp>
        <p:nvSpPr>
          <p:cNvPr id="100467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88900" y="3600450"/>
            <a:ext cx="368300" cy="3683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621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-6 + (-3) = ?</a:t>
            </a:r>
          </a:p>
        </p:txBody>
      </p:sp>
      <p:sp>
        <p:nvSpPr>
          <p:cNvPr id="101445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/>
              <a:t>-9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-3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3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9</a:t>
            </a:r>
          </a:p>
        </p:txBody>
      </p:sp>
      <p:grpSp>
        <p:nvGrpSpPr>
          <p:cNvPr id="2" name="AnswerNow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66800" y="4876800"/>
            <a:ext cx="2222500" cy="444500"/>
            <a:chOff x="2180" y="3960"/>
            <a:chExt cx="1400" cy="280"/>
          </a:xfrm>
        </p:grpSpPr>
        <p:sp>
          <p:nvSpPr>
            <p:cNvPr id="101447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48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latin typeface="Broadway" pitchFamily="82" charset="0"/>
                </a:rPr>
                <a:t>Answer Now</a:t>
              </a:r>
            </a:p>
          </p:txBody>
        </p:sp>
      </p:grpSp>
      <p:sp>
        <p:nvSpPr>
          <p:cNvPr id="101450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161925" y="1768475"/>
            <a:ext cx="368300" cy="3683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004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5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"/>
  <p:tag name="FONTSIZE" val="40"/>
  <p:tag name="BULLETTYPE" val="ppBulletArabicPerio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E5B54F3F30844F2A997F8EAFEBB58B0"/>
  <p:tag name="SLIDEID" val="7E5B54F3F30844F2A997F8EAFEBB58B0"/>
  <p:tag name="SLIDEORDER" val="1"/>
  <p:tag name="SLIDETYPE" val="Q"/>
  <p:tag name="DEMOGRAPHIC" val="False"/>
  <p:tag name="SPEEDSCORING" val="False"/>
  <p:tag name="VALUES" val="Incorrect¤Incorrect¤Correct¤Incorrect"/>
  <p:tag name="QUESTIONALIAS" val="-1 + 3 = ?"/>
  <p:tag name="ANSWERSALIAS" val="-4¤-2¤2¤4"/>
  <p:tag name="TOTALRESPONSES" val="32"/>
  <p:tag name="SLICED" val="False"/>
  <p:tag name="RESPONSES" val="COM7,1,32,4;2;3;2;2;1;4;3;1;1;3;3;2;1;4;1;2;3;4;1;3;2;1;3;2;4;2;2;3;4;1;4;"/>
  <p:tag name="CHARTSTRINGSTD" val="8 9 8 7"/>
  <p:tag name="CHARTSTRINGREV" val="7 8 9 8"/>
  <p:tag name="CHARTSTRINGSTDPER" val="0.25 0.28125 0.25 0.21875"/>
  <p:tag name="CHARTSTRINGREVPER" val="0.21875 0.25 0.28125 0.25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"/>
  <p:tag name="FONTSIZE" val="40"/>
  <p:tag name="BULLETTYPE" val="ppBulletArabicPerio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E5B54F3F30844F2A997F8EAFEBB58B0"/>
  <p:tag name="SLIDETYPE" val="Q"/>
  <p:tag name="DEMOGRAPHIC" val="False"/>
  <p:tag name="SPEEDSCORING" val="False"/>
  <p:tag name="SLIDEORDER" val="2"/>
  <p:tag name="SLIDEGUID" val="A090B48272544585B8E3DE31DD851308"/>
  <p:tag name="VALUES" val="Correct¤Incorrect¤Incorrect¤Incorrect"/>
  <p:tag name="QUESTIONALIAS" val="-6 + (-3) = ?"/>
  <p:tag name="ANSWERSALIAS" val="-9¤-3¤3¤9"/>
  <p:tag name="TOTALRESPONSES" val="32"/>
  <p:tag name="SLICED" val="False"/>
  <p:tag name="RESPONSES" val="COM7,1,32,4;1;2;1;3;3;4;2;4;3;3;3;4;3;2;1;1;1;2;2;3;1;3;3;2;4;2;1;1;3;2;1;"/>
  <p:tag name="CHARTSTRINGSTD" val="9 8 10 5"/>
  <p:tag name="CHARTSTRINGREV" val="5 10 8 9"/>
  <p:tag name="CHARTSTRINGSTDPER" val="0.28125 0.25 0.3125 0.15625"/>
  <p:tag name="CHARTSTRINGREVPER" val="0.15625 0.3125 0.25 0.28125"/>
  <p:tag name="RESPONSESGATHER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126</TotalTime>
  <Words>544</Words>
  <Application>Microsoft Macintosh PowerPoint</Application>
  <PresentationFormat>On-screen Show (4:3)</PresentationFormat>
  <Paragraphs>85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Waveform</vt:lpstr>
      <vt:lpstr>Microsoft Word Picture</vt:lpstr>
      <vt:lpstr>Adding, Subtracting, Multiplying &amp; Dividing Integers</vt:lpstr>
      <vt:lpstr>Homework</vt:lpstr>
      <vt:lpstr>Vocabulary</vt:lpstr>
      <vt:lpstr>The Number Line</vt:lpstr>
      <vt:lpstr>Addition Rule</vt:lpstr>
      <vt:lpstr>Karaoke Time!</vt:lpstr>
      <vt:lpstr>Examples:   Use the number line if necessary.</vt:lpstr>
      <vt:lpstr>-1 + 3 = ?</vt:lpstr>
      <vt:lpstr>-6 + (-3) = ?</vt:lpstr>
      <vt:lpstr>The additive inverses (or opposites) of two numbers add to equal zero.</vt:lpstr>
      <vt:lpstr>What’s the difference between 7 - 3   and   7 + (-3) ?</vt:lpstr>
      <vt:lpstr>When subtracting, change the subtraction to adding the opposite (keep-change-change) and then follow your addition rule.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Adding, Subtracting, Multiplying &amp; Dividing Integers</dc:title>
  <dc:creator>Jessica Lauer Tilli</dc:creator>
  <cp:lastModifiedBy>Jessica Lauer Tilli</cp:lastModifiedBy>
  <cp:revision>2</cp:revision>
  <cp:lastPrinted>2013-09-17T13:57:21Z</cp:lastPrinted>
  <dcterms:created xsi:type="dcterms:W3CDTF">2013-09-17T12:25:52Z</dcterms:created>
  <dcterms:modified xsi:type="dcterms:W3CDTF">2013-09-17T14:31:59Z</dcterms:modified>
</cp:coreProperties>
</file>