
<file path=[Content_Types].xml><?xml version="1.0" encoding="utf-8"?>
<Types xmlns="http://schemas.openxmlformats.org/package/2006/content-types">
  <Override PartName="/ppt/embeddings/oleObject8.bin" ContentType="application/vnd.openxmlformats-officedocument.oleObject"/>
  <Override PartName="/ppt/embeddings/oleObject43.bin" ContentType="application/vnd.openxmlformats-officedocument.oleObject"/>
  <Default Extension="pict" ContentType="image/pict"/>
  <Override PartName="/ppt/embeddings/oleObject31.bin" ContentType="application/vnd.openxmlformats-officedocument.oleObject"/>
  <Override PartName="/ppt/slides/slide9.xml" ContentType="application/vnd.openxmlformats-officedocument.presentationml.slide+xml"/>
  <Override PartName="/ppt/embeddings/oleObject4.bin" ContentType="application/vnd.openxmlformats-officedocument.oleObject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embeddings/oleObject28.bin" ContentType="application/vnd.openxmlformats-officedocument.oleObject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embeddings/oleObject24.bin" ContentType="application/vnd.openxmlformats-officedocument.oleObject"/>
  <Override PartName="/ppt/slides/slide1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embeddings/oleObject12.bin" ContentType="application/vnd.openxmlformats-officedocument.oleObject"/>
  <Override PartName="/ppt/embeddings/oleObject20.bin" ContentType="application/vnd.openxmlformats-officedocument.oleObject"/>
  <Override PartName="/ppt/slideLayouts/slideLayout1.xml" ContentType="application/vnd.openxmlformats-officedocument.presentationml.slideLayout+xml"/>
  <Override PartName="/ppt/embeddings/oleObject36.bin" ContentType="application/vnd.openxmlformats-officedocument.oleObject"/>
  <Override PartName="/ppt/embeddings/oleObject44.bin" ContentType="application/vnd.openxmlformats-officedocument.oleObject"/>
  <Override PartName="/ppt/embeddings/oleObject9.bin" ContentType="application/vnd.openxmlformats-officedocument.oleObject"/>
  <Override PartName="/ppt/embeddings/oleObject17.bin" ContentType="application/vnd.openxmlformats-officedocument.oleObject"/>
  <Default Extension="xml" ContentType="application/xml"/>
  <Override PartName="/ppt/embeddings/oleObject32.bin" ContentType="application/vnd.openxmlformats-officedocument.oleObject"/>
  <Override PartName="/ppt/tableStyles.xml" ContentType="application/vnd.openxmlformats-officedocument.presentationml.tableStyles+xml"/>
  <Override PartName="/ppt/embeddings/oleObject40.bin" ContentType="application/vnd.openxmlformats-officedocument.oleObject"/>
  <Override PartName="/ppt/embeddings/oleObject5.bin" ContentType="application/vnd.openxmlformats-officedocument.oleObject"/>
  <Override PartName="/ppt/embeddings/oleObject13.bin" ContentType="application/vnd.openxmlformats-officedocument.oleObject"/>
  <Override PartName="/ppt/slides/slide15.xml" ContentType="application/vnd.openxmlformats-officedocument.presentationml.slide+xml"/>
  <Override PartName="/ppt/embeddings/oleObject29.bin" ContentType="application/vnd.openxmlformats-officedocument.oleObject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embeddings/oleObject25.bin" ContentType="application/vnd.openxmlformats-officedocument.oleObject"/>
  <Override PartName="/ppt/slides/slide2.xml" ContentType="application/vnd.openxmlformats-officedocument.presentationml.slide+xml"/>
  <Override PartName="/ppt/embeddings/oleObject21.bin" ContentType="application/vnd.openxmlformats-officedocument.oleObject"/>
  <Override PartName="/ppt/slideLayouts/slideLayout2.xml" ContentType="application/vnd.openxmlformats-officedocument.presentationml.slideLayout+xml"/>
  <Override PartName="/ppt/embeddings/oleObject37.bin" ContentType="application/vnd.openxmlformats-officedocument.oleObject"/>
  <Override PartName="/ppt/embeddings/oleObject45.bin" ContentType="application/vnd.openxmlformats-officedocument.oleObject"/>
  <Override PartName="/ppt/embeddings/oleObject18.bin" ContentType="application/vnd.openxmlformats-officedocument.oleObject"/>
  <Override PartName="/ppt/embeddings/oleObject33.bin" ContentType="application/vnd.openxmlformats-officedocument.oleObject"/>
  <Override PartName="/ppt/embeddings/oleObject41.bin" ContentType="application/vnd.openxmlformats-officedocument.oleObject"/>
  <Override PartName="/ppt/embeddings/oleObject14.bin" ContentType="application/vnd.openxmlformats-officedocument.oleObject"/>
  <Override PartName="/ppt/embeddings/oleObject6.bin" ContentType="application/vnd.openxmlformats-officedocument.oleObject"/>
  <Override PartName="/ppt/embeddings/oleObject38.bin" ContentType="application/vnd.openxmlformats-officedocument.oleObject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embeddings/oleObject26.bin" ContentType="application/vnd.openxmlformats-officedocument.oleObject"/>
  <Override PartName="/ppt/embeddings/oleObject22.bin" ContentType="application/vnd.openxmlformats-officedocument.oleObject"/>
  <Override PartName="/ppt/slideLayouts/slideLayout3.xml" ContentType="application/vnd.openxmlformats-officedocument.presentationml.slideLayout+xml"/>
  <Override PartName="/ppt/embeddings/oleObject10.bin" ContentType="application/vnd.openxmlformats-officedocument.oleObject"/>
  <Override PartName="/ppt/embeddings/oleObject19.bin" ContentType="application/vnd.openxmlformats-officedocument.oleObject"/>
  <Override PartName="/ppt/embeddings/oleObject34.bin" ContentType="application/vnd.openxmlformats-officedocument.oleObject"/>
  <Override PartName="/ppt/embeddings/oleObject42.bin" ContentType="application/vnd.openxmlformats-officedocument.oleObject"/>
  <Override PartName="/ppt/embeddings/oleObject15.bin" ContentType="application/vnd.openxmlformats-officedocument.oleObject"/>
  <Override PartName="/ppt/embeddings/oleObject7.bin" ContentType="application/vnd.openxmlformats-officedocument.oleObject"/>
  <Override PartName="/ppt/embeddings/oleObject30.bin" ContentType="application/vnd.openxmlformats-officedocument.oleObject"/>
  <Override PartName="/ppt/embeddings/oleObject39.bin" ContentType="application/vnd.openxmlformats-officedocument.oleObject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embeddings/oleObject27.bin" ContentType="application/vnd.openxmlformats-officedocument.oleObject"/>
  <Override PartName="/ppt/embeddings/oleObject23.bin" ContentType="application/vnd.openxmlformats-officedocument.oleObje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embeddings/oleObject11.bin" ContentType="application/vnd.openxmlformats-officedocument.oleObject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embeddings/oleObject35.bin" ContentType="application/vnd.openxmlformats-officedocument.oleObject"/>
  <Override PartName="/ppt/embeddings/oleObject16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pict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ict"/><Relationship Id="rId4" Type="http://schemas.openxmlformats.org/officeDocument/2006/relationships/image" Target="../media/image38.pict"/><Relationship Id="rId1" Type="http://schemas.openxmlformats.org/officeDocument/2006/relationships/image" Target="../media/image35.pict"/><Relationship Id="rId2" Type="http://schemas.openxmlformats.org/officeDocument/2006/relationships/image" Target="../media/image36.pict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ict"/><Relationship Id="rId4" Type="http://schemas.openxmlformats.org/officeDocument/2006/relationships/image" Target="../media/image42.pict"/><Relationship Id="rId1" Type="http://schemas.openxmlformats.org/officeDocument/2006/relationships/image" Target="../media/image39.pict"/><Relationship Id="rId2" Type="http://schemas.openxmlformats.org/officeDocument/2006/relationships/image" Target="../media/image40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Relationship Id="rId2" Type="http://schemas.openxmlformats.org/officeDocument/2006/relationships/image" Target="../media/image3.pict"/><Relationship Id="rId3" Type="http://schemas.openxmlformats.org/officeDocument/2006/relationships/image" Target="../media/image4.pict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ict"/><Relationship Id="rId4" Type="http://schemas.openxmlformats.org/officeDocument/2006/relationships/image" Target="../media/image6.pict"/><Relationship Id="rId1" Type="http://schemas.openxmlformats.org/officeDocument/2006/relationships/image" Target="../media/image2.pict"/><Relationship Id="rId2" Type="http://schemas.openxmlformats.org/officeDocument/2006/relationships/image" Target="../media/image4.pict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ict"/><Relationship Id="rId4" Type="http://schemas.openxmlformats.org/officeDocument/2006/relationships/image" Target="../media/image10.pict"/><Relationship Id="rId1" Type="http://schemas.openxmlformats.org/officeDocument/2006/relationships/image" Target="../media/image7.pict"/><Relationship Id="rId2" Type="http://schemas.openxmlformats.org/officeDocument/2006/relationships/image" Target="../media/image8.pict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ict"/><Relationship Id="rId4" Type="http://schemas.openxmlformats.org/officeDocument/2006/relationships/image" Target="../media/image14.pict"/><Relationship Id="rId5" Type="http://schemas.openxmlformats.org/officeDocument/2006/relationships/image" Target="../media/image15.pict"/><Relationship Id="rId6" Type="http://schemas.openxmlformats.org/officeDocument/2006/relationships/image" Target="../media/image16.pict"/><Relationship Id="rId1" Type="http://schemas.openxmlformats.org/officeDocument/2006/relationships/image" Target="../media/image11.pict"/><Relationship Id="rId2" Type="http://schemas.openxmlformats.org/officeDocument/2006/relationships/image" Target="../media/image12.pict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ict"/><Relationship Id="rId4" Type="http://schemas.openxmlformats.org/officeDocument/2006/relationships/image" Target="../media/image20.pict"/><Relationship Id="rId1" Type="http://schemas.openxmlformats.org/officeDocument/2006/relationships/image" Target="../media/image17.pict"/><Relationship Id="rId2" Type="http://schemas.openxmlformats.org/officeDocument/2006/relationships/image" Target="../media/image18.pict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ict"/><Relationship Id="rId4" Type="http://schemas.openxmlformats.org/officeDocument/2006/relationships/image" Target="../media/image24.pict"/><Relationship Id="rId1" Type="http://schemas.openxmlformats.org/officeDocument/2006/relationships/image" Target="../media/image21.pict"/><Relationship Id="rId2" Type="http://schemas.openxmlformats.org/officeDocument/2006/relationships/image" Target="../media/image22.pict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ict"/><Relationship Id="rId4" Type="http://schemas.openxmlformats.org/officeDocument/2006/relationships/image" Target="../media/image28.pict"/><Relationship Id="rId5" Type="http://schemas.openxmlformats.org/officeDocument/2006/relationships/image" Target="../media/image29.pict"/><Relationship Id="rId6" Type="http://schemas.openxmlformats.org/officeDocument/2006/relationships/image" Target="../media/image30.pict"/><Relationship Id="rId7" Type="http://schemas.openxmlformats.org/officeDocument/2006/relationships/image" Target="../media/image31.pict"/><Relationship Id="rId8" Type="http://schemas.openxmlformats.org/officeDocument/2006/relationships/image" Target="../media/image32.pict"/><Relationship Id="rId1" Type="http://schemas.openxmlformats.org/officeDocument/2006/relationships/image" Target="../media/image25.pict"/><Relationship Id="rId2" Type="http://schemas.openxmlformats.org/officeDocument/2006/relationships/image" Target="../media/image26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C75D-6272-9A4E-BF69-0D3B3EF6ED97}" type="datetimeFigureOut">
              <a:rPr lang="en-US" smtClean="0"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FC220-EF4F-254C-8401-057010458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C75D-6272-9A4E-BF69-0D3B3EF6ED97}" type="datetimeFigureOut">
              <a:rPr lang="en-US" smtClean="0"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FC220-EF4F-254C-8401-057010458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C75D-6272-9A4E-BF69-0D3B3EF6ED97}" type="datetimeFigureOut">
              <a:rPr lang="en-US" smtClean="0"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FC220-EF4F-254C-8401-057010458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C75D-6272-9A4E-BF69-0D3B3EF6ED97}" type="datetimeFigureOut">
              <a:rPr lang="en-US" smtClean="0"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FC220-EF4F-254C-8401-057010458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C75D-6272-9A4E-BF69-0D3B3EF6ED97}" type="datetimeFigureOut">
              <a:rPr lang="en-US" smtClean="0"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FC220-EF4F-254C-8401-057010458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C75D-6272-9A4E-BF69-0D3B3EF6ED97}" type="datetimeFigureOut">
              <a:rPr lang="en-US" smtClean="0"/>
              <a:t>10/4/12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FC220-EF4F-254C-8401-057010458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C75D-6272-9A4E-BF69-0D3B3EF6ED97}" type="datetimeFigureOut">
              <a:rPr lang="en-US" smtClean="0"/>
              <a:t>10/4/12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FC220-EF4F-254C-8401-057010458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C75D-6272-9A4E-BF69-0D3B3EF6ED97}" type="datetimeFigureOut">
              <a:rPr lang="en-US" smtClean="0"/>
              <a:t>10/4/12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FC220-EF4F-254C-8401-057010458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C75D-6272-9A4E-BF69-0D3B3EF6ED97}" type="datetimeFigureOut">
              <a:rPr lang="en-US" smtClean="0"/>
              <a:t>10/4/12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FC220-EF4F-254C-8401-057010458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C75D-6272-9A4E-BF69-0D3B3EF6ED97}" type="datetimeFigureOut">
              <a:rPr lang="en-US" smtClean="0"/>
              <a:t>10/4/12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FC220-EF4F-254C-8401-057010458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C75D-6272-9A4E-BF69-0D3B3EF6ED97}" type="datetimeFigureOut">
              <a:rPr lang="en-US" smtClean="0"/>
              <a:t>10/4/12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FC220-EF4F-254C-8401-057010458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EC75D-6272-9A4E-BF69-0D3B3EF6ED97}" type="datetimeFigureOut">
              <a:rPr lang="en-US" smtClean="0"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FC220-EF4F-254C-8401-057010458F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oleObject" Target="../embeddings/oleObject25.bin"/><Relationship Id="rId5" Type="http://schemas.openxmlformats.org/officeDocument/2006/relationships/oleObject" Target="../embeddings/oleObject26.bin"/><Relationship Id="rId6" Type="http://schemas.openxmlformats.org/officeDocument/2006/relationships/oleObject" Target="../embeddings/oleObject27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4" Type="http://schemas.openxmlformats.org/officeDocument/2006/relationships/oleObject" Target="../embeddings/oleObject29.bin"/><Relationship Id="rId5" Type="http://schemas.openxmlformats.org/officeDocument/2006/relationships/oleObject" Target="../embeddings/oleObject30.bin"/><Relationship Id="rId6" Type="http://schemas.openxmlformats.org/officeDocument/2006/relationships/oleObject" Target="../embeddings/oleObject31.bin"/><Relationship Id="rId7" Type="http://schemas.openxmlformats.org/officeDocument/2006/relationships/oleObject" Target="../embeddings/oleObject32.bin"/><Relationship Id="rId8" Type="http://schemas.openxmlformats.org/officeDocument/2006/relationships/oleObject" Target="../embeddings/oleObject33.bin"/><Relationship Id="rId9" Type="http://schemas.openxmlformats.org/officeDocument/2006/relationships/oleObject" Target="../embeddings/oleObject34.bin"/><Relationship Id="rId10" Type="http://schemas.openxmlformats.org/officeDocument/2006/relationships/oleObject" Target="../embeddings/oleObject35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4" Type="http://schemas.openxmlformats.org/officeDocument/2006/relationships/oleObject" Target="../embeddings/oleObject39.bin"/><Relationship Id="rId5" Type="http://schemas.openxmlformats.org/officeDocument/2006/relationships/oleObject" Target="../embeddings/oleObject40.bin"/><Relationship Id="rId6" Type="http://schemas.openxmlformats.org/officeDocument/2006/relationships/oleObject" Target="../embeddings/oleObject41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4" Type="http://schemas.openxmlformats.org/officeDocument/2006/relationships/oleObject" Target="../embeddings/oleObject43.bin"/><Relationship Id="rId5" Type="http://schemas.openxmlformats.org/officeDocument/2006/relationships/oleObject" Target="../embeddings/oleObject44.bin"/><Relationship Id="rId6" Type="http://schemas.openxmlformats.org/officeDocument/2006/relationships/oleObject" Target="../embeddings/oleObject45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oleObject" Target="../embeddings/oleObject3.bin"/><Relationship Id="rId5" Type="http://schemas.openxmlformats.org/officeDocument/2006/relationships/oleObject" Target="../embeddings/oleObject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oleObject" Target="../embeddings/oleObject6.bin"/><Relationship Id="rId5" Type="http://schemas.openxmlformats.org/officeDocument/2006/relationships/oleObject" Target="../embeddings/oleObject7.bin"/><Relationship Id="rId6" Type="http://schemas.openxmlformats.org/officeDocument/2006/relationships/oleObject" Target="../embeddings/oleObject8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oleObject" Target="../embeddings/oleObject10.bin"/><Relationship Id="rId5" Type="http://schemas.openxmlformats.org/officeDocument/2006/relationships/oleObject" Target="../embeddings/oleObject11.bin"/><Relationship Id="rId6" Type="http://schemas.openxmlformats.org/officeDocument/2006/relationships/oleObject" Target="../embeddings/oleObject12.bin"/><Relationship Id="rId7" Type="http://schemas.openxmlformats.org/officeDocument/2006/relationships/oleObject" Target="../embeddings/oleObject13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oleObject" Target="../embeddings/oleObject15.bin"/><Relationship Id="rId5" Type="http://schemas.openxmlformats.org/officeDocument/2006/relationships/oleObject" Target="../embeddings/oleObject16.bin"/><Relationship Id="rId6" Type="http://schemas.openxmlformats.org/officeDocument/2006/relationships/oleObject" Target="../embeddings/oleObject17.bin"/><Relationship Id="rId7" Type="http://schemas.openxmlformats.org/officeDocument/2006/relationships/oleObject" Target="../embeddings/oleObject18.bin"/><Relationship Id="rId8" Type="http://schemas.openxmlformats.org/officeDocument/2006/relationships/oleObject" Target="../embeddings/oleObject19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oleObject" Target="../embeddings/oleObject21.bin"/><Relationship Id="rId5" Type="http://schemas.openxmlformats.org/officeDocument/2006/relationships/oleObject" Target="../embeddings/oleObject22.bin"/><Relationship Id="rId6" Type="http://schemas.openxmlformats.org/officeDocument/2006/relationships/oleObject" Target="../embeddings/oleObject23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575" y="1101427"/>
            <a:ext cx="8966425" cy="5364595"/>
          </a:xfrm>
        </p:spPr>
        <p:txBody>
          <a:bodyPr numCol="2"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1</a:t>
            </a:r>
            <a:r>
              <a:rPr lang="en-US" sz="2000" baseline="30000" dirty="0" smtClean="0">
                <a:solidFill>
                  <a:srgbClr val="000000"/>
                </a:solidFill>
              </a:rPr>
              <a:t> 5</a:t>
            </a:r>
            <a:r>
              <a:rPr lang="en-US" sz="2000" dirty="0" smtClean="0">
                <a:solidFill>
                  <a:srgbClr val="000000"/>
                </a:solidFill>
              </a:rPr>
              <a:t>/</a:t>
            </a:r>
            <a:r>
              <a:rPr lang="en-US" sz="2000" baseline="-25000" dirty="0" smtClean="0">
                <a:solidFill>
                  <a:srgbClr val="000000"/>
                </a:solidFill>
              </a:rPr>
              <a:t>8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1 ½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¼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31/36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8 </a:t>
            </a:r>
            <a:r>
              <a:rPr lang="en-US" sz="2000" baseline="30000" dirty="0" smtClean="0">
                <a:solidFill>
                  <a:srgbClr val="000000"/>
                </a:solidFill>
              </a:rPr>
              <a:t>11</a:t>
            </a:r>
            <a:r>
              <a:rPr lang="en-US" sz="2000" dirty="0" smtClean="0">
                <a:solidFill>
                  <a:srgbClr val="000000"/>
                </a:solidFill>
              </a:rPr>
              <a:t>/</a:t>
            </a:r>
            <a:r>
              <a:rPr lang="en-US" sz="2000" baseline="-25000" dirty="0" smtClean="0">
                <a:solidFill>
                  <a:srgbClr val="000000"/>
                </a:solidFill>
              </a:rPr>
              <a:t>21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4 </a:t>
            </a:r>
            <a:r>
              <a:rPr lang="en-US" sz="2000" baseline="30000" dirty="0" smtClean="0">
                <a:solidFill>
                  <a:srgbClr val="000000"/>
                </a:solidFill>
              </a:rPr>
              <a:t>113</a:t>
            </a:r>
            <a:r>
              <a:rPr lang="en-US" sz="2000" dirty="0" smtClean="0">
                <a:solidFill>
                  <a:srgbClr val="000000"/>
                </a:solidFill>
              </a:rPr>
              <a:t>/</a:t>
            </a:r>
            <a:r>
              <a:rPr lang="en-US" sz="2000" baseline="-25000" dirty="0" smtClean="0">
                <a:solidFill>
                  <a:srgbClr val="000000"/>
                </a:solidFill>
              </a:rPr>
              <a:t>120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8 29/42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1</a:t>
            </a:r>
            <a:r>
              <a:rPr lang="en-US" sz="2000" baseline="30000" dirty="0" smtClean="0">
                <a:solidFill>
                  <a:srgbClr val="000000"/>
                </a:solidFill>
              </a:rPr>
              <a:t> 31</a:t>
            </a:r>
            <a:r>
              <a:rPr lang="en-US" sz="2000" dirty="0" smtClean="0">
                <a:solidFill>
                  <a:srgbClr val="000000"/>
                </a:solidFill>
              </a:rPr>
              <a:t>/</a:t>
            </a:r>
            <a:r>
              <a:rPr lang="en-US" sz="2000" baseline="-25000" dirty="0" smtClean="0">
                <a:solidFill>
                  <a:srgbClr val="000000"/>
                </a:solidFill>
              </a:rPr>
              <a:t>144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19/24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-8 </a:t>
            </a:r>
            <a:r>
              <a:rPr lang="en-US" sz="2000" baseline="30000" dirty="0" smtClean="0">
                <a:solidFill>
                  <a:srgbClr val="000000"/>
                </a:solidFill>
              </a:rPr>
              <a:t>14</a:t>
            </a:r>
            <a:r>
              <a:rPr lang="en-US" sz="2000" dirty="0" smtClean="0">
                <a:solidFill>
                  <a:srgbClr val="000000"/>
                </a:solidFill>
              </a:rPr>
              <a:t>/</a:t>
            </a:r>
            <a:r>
              <a:rPr lang="en-US" sz="2000" baseline="-25000" dirty="0" smtClean="0">
                <a:solidFill>
                  <a:srgbClr val="000000"/>
                </a:solidFill>
              </a:rPr>
              <a:t>15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29/36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2 </a:t>
            </a:r>
            <a:r>
              <a:rPr lang="en-US" sz="2000" baseline="30000" dirty="0" smtClean="0">
                <a:solidFill>
                  <a:srgbClr val="000000"/>
                </a:solidFill>
              </a:rPr>
              <a:t>17</a:t>
            </a:r>
            <a:r>
              <a:rPr lang="en-US" sz="2000" dirty="0" smtClean="0">
                <a:solidFill>
                  <a:srgbClr val="000000"/>
                </a:solidFill>
              </a:rPr>
              <a:t>/</a:t>
            </a:r>
            <a:r>
              <a:rPr lang="en-US" sz="2000" baseline="-25000" dirty="0" smtClean="0">
                <a:solidFill>
                  <a:srgbClr val="000000"/>
                </a:solidFill>
              </a:rPr>
              <a:t>60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11 </a:t>
            </a:r>
            <a:r>
              <a:rPr lang="en-US" sz="2000" baseline="30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/</a:t>
            </a:r>
            <a:r>
              <a:rPr lang="en-US" sz="2000" baseline="-25000" dirty="0" smtClean="0">
                <a:solidFill>
                  <a:srgbClr val="000000"/>
                </a:solidFill>
              </a:rPr>
              <a:t>5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-11</a:t>
            </a:r>
            <a:r>
              <a:rPr lang="en-US" sz="2000" baseline="30000" dirty="0" smtClean="0">
                <a:solidFill>
                  <a:srgbClr val="000000"/>
                </a:solidFill>
              </a:rPr>
              <a:t> 7</a:t>
            </a:r>
            <a:r>
              <a:rPr lang="en-US" sz="2000" dirty="0" smtClean="0">
                <a:solidFill>
                  <a:srgbClr val="000000"/>
                </a:solidFill>
              </a:rPr>
              <a:t>/</a:t>
            </a:r>
            <a:r>
              <a:rPr lang="en-US" sz="2000" baseline="-25000" dirty="0" smtClean="0">
                <a:solidFill>
                  <a:srgbClr val="000000"/>
                </a:solidFill>
              </a:rPr>
              <a:t>8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3</a:t>
            </a:r>
            <a:r>
              <a:rPr lang="en-US" sz="2000" baseline="30000" dirty="0" smtClean="0">
                <a:solidFill>
                  <a:srgbClr val="000000"/>
                </a:solidFill>
              </a:rPr>
              <a:t> 5</a:t>
            </a:r>
            <a:r>
              <a:rPr lang="en-US" sz="2000" dirty="0" smtClean="0">
                <a:solidFill>
                  <a:srgbClr val="000000"/>
                </a:solidFill>
              </a:rPr>
              <a:t>/</a:t>
            </a:r>
            <a:r>
              <a:rPr lang="en-US" sz="2000" baseline="-25000" dirty="0" smtClean="0">
                <a:solidFill>
                  <a:srgbClr val="000000"/>
                </a:solidFill>
              </a:rPr>
              <a:t>8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-5 </a:t>
            </a:r>
            <a:r>
              <a:rPr lang="en-US" sz="2000" baseline="30000" dirty="0" smtClean="0">
                <a:solidFill>
                  <a:srgbClr val="000000"/>
                </a:solidFill>
              </a:rPr>
              <a:t>5</a:t>
            </a:r>
            <a:r>
              <a:rPr lang="en-US" sz="2000" dirty="0" smtClean="0">
                <a:solidFill>
                  <a:srgbClr val="000000"/>
                </a:solidFill>
              </a:rPr>
              <a:t>/</a:t>
            </a:r>
            <a:r>
              <a:rPr lang="en-US" sz="2000" baseline="-25000" dirty="0" smtClean="0">
                <a:solidFill>
                  <a:srgbClr val="000000"/>
                </a:solidFill>
              </a:rPr>
              <a:t>8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1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1/16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-5/8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-3/5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½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1 </a:t>
            </a:r>
            <a:r>
              <a:rPr lang="en-US" sz="2000" baseline="30000" dirty="0" smtClean="0">
                <a:solidFill>
                  <a:srgbClr val="000000"/>
                </a:solidFill>
              </a:rPr>
              <a:t>1</a:t>
            </a:r>
            <a:r>
              <a:rPr lang="en-US" sz="2000" dirty="0" smtClean="0">
                <a:solidFill>
                  <a:srgbClr val="000000"/>
                </a:solidFill>
              </a:rPr>
              <a:t>/</a:t>
            </a:r>
            <a:r>
              <a:rPr lang="en-US" sz="2000" baseline="-25000" dirty="0" smtClean="0">
                <a:solidFill>
                  <a:srgbClr val="000000"/>
                </a:solidFill>
              </a:rPr>
              <a:t>10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-1 </a:t>
            </a:r>
            <a:r>
              <a:rPr lang="en-US" sz="2000" baseline="30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/</a:t>
            </a:r>
            <a:r>
              <a:rPr lang="en-US" sz="2000" baseline="-25000" dirty="0" smtClean="0">
                <a:solidFill>
                  <a:srgbClr val="000000"/>
                </a:solidFill>
              </a:rPr>
              <a:t>3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-5/6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3 ½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2 </a:t>
            </a:r>
            <a:r>
              <a:rPr lang="en-US" sz="2000" baseline="30000" dirty="0" smtClean="0">
                <a:solidFill>
                  <a:srgbClr val="000000"/>
                </a:solidFill>
              </a:rPr>
              <a:t>23</a:t>
            </a:r>
            <a:r>
              <a:rPr lang="en-US" sz="2000" dirty="0" smtClean="0">
                <a:solidFill>
                  <a:srgbClr val="000000"/>
                </a:solidFill>
              </a:rPr>
              <a:t>/</a:t>
            </a:r>
            <a:r>
              <a:rPr lang="en-US" sz="2000" baseline="-25000" dirty="0" smtClean="0">
                <a:solidFill>
                  <a:srgbClr val="000000"/>
                </a:solidFill>
              </a:rPr>
              <a:t>50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-2</a:t>
            </a:r>
            <a:r>
              <a:rPr lang="en-US" sz="2000" baseline="30000" dirty="0" smtClean="0">
                <a:solidFill>
                  <a:srgbClr val="000000"/>
                </a:solidFill>
              </a:rPr>
              <a:t> 3</a:t>
            </a:r>
            <a:r>
              <a:rPr lang="en-US" sz="2000" dirty="0" smtClean="0">
                <a:solidFill>
                  <a:srgbClr val="000000"/>
                </a:solidFill>
              </a:rPr>
              <a:t>/</a:t>
            </a:r>
            <a:r>
              <a:rPr lang="en-US" sz="2000" baseline="-25000" dirty="0" smtClean="0">
                <a:solidFill>
                  <a:srgbClr val="000000"/>
                </a:solidFill>
              </a:rPr>
              <a:t>8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20 </a:t>
            </a:r>
            <a:r>
              <a:rPr lang="en-US" sz="2000" baseline="30000" dirty="0" smtClean="0">
                <a:solidFill>
                  <a:srgbClr val="000000"/>
                </a:solidFill>
              </a:rPr>
              <a:t>5</a:t>
            </a:r>
            <a:r>
              <a:rPr lang="en-US" sz="2000" dirty="0" smtClean="0">
                <a:solidFill>
                  <a:srgbClr val="000000"/>
                </a:solidFill>
              </a:rPr>
              <a:t>/</a:t>
            </a:r>
            <a:r>
              <a:rPr lang="en-US" sz="2000" baseline="-25000" dirty="0" smtClean="0">
                <a:solidFill>
                  <a:srgbClr val="000000"/>
                </a:solidFill>
              </a:rPr>
              <a:t>16</a:t>
            </a:r>
            <a:r>
              <a:rPr lang="en-US" sz="2000" dirty="0" smtClean="0">
                <a:solidFill>
                  <a:srgbClr val="000000"/>
                </a:solidFill>
              </a:rPr>
              <a:t> in.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01675"/>
          </a:xfrm>
          <a:noFill/>
          <a:ln/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Solutions:  Multiply</a:t>
            </a:r>
            <a:endParaRPr lang="en-US" sz="4000" i="1">
              <a:solidFill>
                <a:srgbClr val="008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455613" y="1066800"/>
          <a:ext cx="4192587" cy="944563"/>
        </p:xfrm>
        <a:graphic>
          <a:graphicData uri="http://schemas.openxmlformats.org/presentationml/2006/ole">
            <p:oleObj spid="_x0000_s22530" name="Equation" r:id="rId3" imgW="1689100" imgH="381000" progId="Equation.DSMT36">
              <p:embed/>
            </p:oleObj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457200" y="2471738"/>
          <a:ext cx="4949825" cy="881062"/>
        </p:xfrm>
        <a:graphic>
          <a:graphicData uri="http://schemas.openxmlformats.org/presentationml/2006/ole">
            <p:oleObj spid="_x0000_s22531" name="Equation" r:id="rId4" imgW="1993900" imgH="355600" progId="Equation.DSMT36">
              <p:embed/>
            </p:oleObj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457200" y="3856038"/>
          <a:ext cx="5670550" cy="944562"/>
        </p:xfrm>
        <a:graphic>
          <a:graphicData uri="http://schemas.openxmlformats.org/presentationml/2006/ole">
            <p:oleObj spid="_x0000_s22532" name="Equation" r:id="rId5" imgW="2286000" imgH="381000" progId="Equation.DSMT36">
              <p:embed/>
            </p:oleObj>
          </a:graphicData>
        </a:graphic>
      </p:graphicFrame>
      <p:graphicFrame>
        <p:nvGraphicFramePr>
          <p:cNvPr id="67591" name="Object 7"/>
          <p:cNvGraphicFramePr>
            <a:graphicFrameLocks noChangeAspect="1"/>
          </p:cNvGraphicFramePr>
          <p:nvPr/>
        </p:nvGraphicFramePr>
        <p:xfrm>
          <a:off x="457200" y="5257800"/>
          <a:ext cx="3559175" cy="882650"/>
        </p:xfrm>
        <a:graphic>
          <a:graphicData uri="http://schemas.openxmlformats.org/presentationml/2006/ole">
            <p:oleObj spid="_x0000_s22533" name="Equation" r:id="rId6" imgW="1435100" imgH="355600" progId="Equation.DSMT36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01675"/>
          </a:xfrm>
          <a:noFill/>
          <a:ln/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Solutions (alternative):  Multiply</a:t>
            </a:r>
            <a:endParaRPr lang="en-US" sz="4000" i="1">
              <a:solidFill>
                <a:srgbClr val="008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533400" y="2209800"/>
          <a:ext cx="1733550" cy="944563"/>
        </p:xfrm>
        <a:graphic>
          <a:graphicData uri="http://schemas.openxmlformats.org/presentationml/2006/ole">
            <p:oleObj spid="_x0000_s23554" name="Equation" r:id="rId3" imgW="698500" imgH="381000" progId="Equation.DSMT36">
              <p:embed/>
            </p:oleObj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533400" y="3919538"/>
          <a:ext cx="2806700" cy="881062"/>
        </p:xfrm>
        <a:graphic>
          <a:graphicData uri="http://schemas.openxmlformats.org/presentationml/2006/ole">
            <p:oleObj spid="_x0000_s23555" name="Equation" r:id="rId4" imgW="1130300" imgH="355600" progId="Equation.DSMT36">
              <p:embed/>
            </p:oleObj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519113" y="5441950"/>
          <a:ext cx="1385887" cy="882650"/>
        </p:xfrm>
        <a:graphic>
          <a:graphicData uri="http://schemas.openxmlformats.org/presentationml/2006/ole">
            <p:oleObj spid="_x0000_s23556" name="Equation" r:id="rId5" imgW="558800" imgH="355600" progId="Equation.DSMT36">
              <p:embed/>
            </p:oleObj>
          </a:graphicData>
        </a:graphic>
      </p:graphicFrame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457200" y="1143000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Times" charset="0"/>
              </a:rPr>
              <a:t>Note:  Problems 1, 2 and 4 could have been simplified before multiplying.</a:t>
            </a:r>
          </a:p>
        </p:txBody>
      </p:sp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2438400" y="2239963"/>
          <a:ext cx="914400" cy="882650"/>
        </p:xfrm>
        <a:graphic>
          <a:graphicData uri="http://schemas.openxmlformats.org/presentationml/2006/ole">
            <p:oleObj spid="_x0000_s23557" name="Equation" r:id="rId6" imgW="368300" imgH="355600" progId="Equation.DSMT36">
              <p:embed/>
            </p:oleObj>
          </a:graphicData>
        </a:graphic>
      </p:graphicFrame>
      <p:graphicFrame>
        <p:nvGraphicFramePr>
          <p:cNvPr id="68621" name="Object 13"/>
          <p:cNvGraphicFramePr>
            <a:graphicFrameLocks noChangeAspect="1"/>
          </p:cNvGraphicFramePr>
          <p:nvPr/>
        </p:nvGraphicFramePr>
        <p:xfrm>
          <a:off x="3505200" y="3919538"/>
          <a:ext cx="820738" cy="881062"/>
        </p:xfrm>
        <a:graphic>
          <a:graphicData uri="http://schemas.openxmlformats.org/presentationml/2006/ole">
            <p:oleObj spid="_x0000_s23558" name="Equation" r:id="rId7" imgW="330200" imgH="355600" progId="Equation.DSMT36">
              <p:embed/>
            </p:oleObj>
          </a:graphicData>
        </a:graphic>
      </p:graphicFrame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838200" y="1981200"/>
            <a:ext cx="1524000" cy="1524000"/>
            <a:chOff x="528" y="1248"/>
            <a:chExt cx="960" cy="960"/>
          </a:xfrm>
        </p:grpSpPr>
        <p:sp>
          <p:nvSpPr>
            <p:cNvPr id="68617" name="Line 9"/>
            <p:cNvSpPr>
              <a:spLocks noChangeShapeType="1"/>
            </p:cNvSpPr>
            <p:nvPr/>
          </p:nvSpPr>
          <p:spPr bwMode="auto">
            <a:xfrm flipV="1">
              <a:off x="1152" y="1728"/>
              <a:ext cx="144" cy="192"/>
            </a:xfrm>
            <a:prstGeom prst="line">
              <a:avLst/>
            </a:prstGeom>
            <a:noFill/>
            <a:ln w="28575">
              <a:solidFill>
                <a:srgbClr val="FF73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18" name="Line 10"/>
            <p:cNvSpPr>
              <a:spLocks noChangeShapeType="1"/>
            </p:cNvSpPr>
            <p:nvPr/>
          </p:nvSpPr>
          <p:spPr bwMode="auto">
            <a:xfrm flipV="1">
              <a:off x="720" y="1392"/>
              <a:ext cx="144" cy="192"/>
            </a:xfrm>
            <a:prstGeom prst="line">
              <a:avLst/>
            </a:prstGeom>
            <a:noFill/>
            <a:ln w="28575">
              <a:solidFill>
                <a:srgbClr val="FF73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19" name="Text Box 11"/>
            <p:cNvSpPr txBox="1">
              <a:spLocks noChangeArrowheads="1"/>
            </p:cNvSpPr>
            <p:nvPr/>
          </p:nvSpPr>
          <p:spPr bwMode="auto">
            <a:xfrm>
              <a:off x="1200" y="192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800080"/>
                  </a:solidFill>
                  <a:latin typeface="Times" charset="0"/>
                </a:rPr>
                <a:t>1</a:t>
              </a:r>
              <a:endParaRPr lang="en-US">
                <a:latin typeface="Times" charset="0"/>
              </a:endParaRPr>
            </a:p>
          </p:txBody>
        </p:sp>
        <p:sp>
          <p:nvSpPr>
            <p:cNvPr id="68623" name="Text Box 15"/>
            <p:cNvSpPr txBox="1">
              <a:spLocks noChangeArrowheads="1"/>
            </p:cNvSpPr>
            <p:nvPr/>
          </p:nvSpPr>
          <p:spPr bwMode="auto">
            <a:xfrm>
              <a:off x="528" y="124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800080"/>
                  </a:solidFill>
                  <a:latin typeface="Times" charset="0"/>
                </a:rPr>
                <a:t>2</a:t>
              </a:r>
              <a:endParaRPr lang="en-US">
                <a:latin typeface="Times" charset="0"/>
              </a:endParaRP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286000" y="3581400"/>
            <a:ext cx="1371600" cy="1447800"/>
            <a:chOff x="1440" y="2256"/>
            <a:chExt cx="864" cy="912"/>
          </a:xfrm>
        </p:grpSpPr>
        <p:sp>
          <p:nvSpPr>
            <p:cNvPr id="68620" name="Text Box 12"/>
            <p:cNvSpPr txBox="1">
              <a:spLocks noChangeArrowheads="1"/>
            </p:cNvSpPr>
            <p:nvPr/>
          </p:nvSpPr>
          <p:spPr bwMode="auto">
            <a:xfrm>
              <a:off x="2016" y="225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800080"/>
                  </a:solidFill>
                  <a:latin typeface="Times" charset="0"/>
                </a:rPr>
                <a:t>2</a:t>
              </a:r>
              <a:endParaRPr lang="en-US">
                <a:latin typeface="Times" charset="0"/>
              </a:endParaRPr>
            </a:p>
          </p:txBody>
        </p:sp>
        <p:sp>
          <p:nvSpPr>
            <p:cNvPr id="68622" name="Line 14"/>
            <p:cNvSpPr>
              <a:spLocks noChangeShapeType="1"/>
            </p:cNvSpPr>
            <p:nvPr/>
          </p:nvSpPr>
          <p:spPr bwMode="auto">
            <a:xfrm flipV="1">
              <a:off x="1920" y="2496"/>
              <a:ext cx="144" cy="192"/>
            </a:xfrm>
            <a:prstGeom prst="line">
              <a:avLst/>
            </a:prstGeom>
            <a:noFill/>
            <a:ln w="28575">
              <a:solidFill>
                <a:srgbClr val="FF73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25" name="Line 17"/>
            <p:cNvSpPr>
              <a:spLocks noChangeShapeType="1"/>
            </p:cNvSpPr>
            <p:nvPr/>
          </p:nvSpPr>
          <p:spPr bwMode="auto">
            <a:xfrm flipV="1">
              <a:off x="1584" y="2784"/>
              <a:ext cx="144" cy="192"/>
            </a:xfrm>
            <a:prstGeom prst="line">
              <a:avLst/>
            </a:prstGeom>
            <a:noFill/>
            <a:ln w="28575">
              <a:solidFill>
                <a:srgbClr val="FF73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26" name="Text Box 18"/>
            <p:cNvSpPr txBox="1">
              <a:spLocks noChangeArrowheads="1"/>
            </p:cNvSpPr>
            <p:nvPr/>
          </p:nvSpPr>
          <p:spPr bwMode="auto">
            <a:xfrm>
              <a:off x="1440" y="288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800080"/>
                  </a:solidFill>
                  <a:latin typeface="Times" charset="0"/>
                </a:rPr>
                <a:t>1</a:t>
              </a:r>
              <a:endParaRPr lang="en-US">
                <a:latin typeface="Times" charset="0"/>
              </a:endParaRPr>
            </a:p>
          </p:txBody>
        </p:sp>
      </p:grpSp>
      <p:graphicFrame>
        <p:nvGraphicFramePr>
          <p:cNvPr id="68627" name="Object 19"/>
          <p:cNvGraphicFramePr>
            <a:graphicFrameLocks noChangeAspect="1"/>
          </p:cNvGraphicFramePr>
          <p:nvPr/>
        </p:nvGraphicFramePr>
        <p:xfrm>
          <a:off x="2173288" y="5441950"/>
          <a:ext cx="1103312" cy="882650"/>
        </p:xfrm>
        <a:graphic>
          <a:graphicData uri="http://schemas.openxmlformats.org/presentationml/2006/ole">
            <p:oleObj spid="_x0000_s23559" name="Equation" r:id="rId8" imgW="444500" imgH="355600" progId="Equation.DSMT36">
              <p:embed/>
            </p:oleObj>
          </a:graphicData>
        </a:graphic>
      </p:graphicFrame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990600" y="5181600"/>
            <a:ext cx="1219200" cy="1371600"/>
            <a:chOff x="624" y="3264"/>
            <a:chExt cx="768" cy="864"/>
          </a:xfrm>
        </p:grpSpPr>
        <p:sp>
          <p:nvSpPr>
            <p:cNvPr id="68628" name="Line 20"/>
            <p:cNvSpPr>
              <a:spLocks noChangeShapeType="1"/>
            </p:cNvSpPr>
            <p:nvPr/>
          </p:nvSpPr>
          <p:spPr bwMode="auto">
            <a:xfrm flipV="1">
              <a:off x="720" y="3456"/>
              <a:ext cx="144" cy="192"/>
            </a:xfrm>
            <a:prstGeom prst="line">
              <a:avLst/>
            </a:prstGeom>
            <a:noFill/>
            <a:ln w="28575">
              <a:solidFill>
                <a:srgbClr val="FF73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29" name="Line 21"/>
            <p:cNvSpPr>
              <a:spLocks noChangeShapeType="1"/>
            </p:cNvSpPr>
            <p:nvPr/>
          </p:nvSpPr>
          <p:spPr bwMode="auto">
            <a:xfrm flipV="1">
              <a:off x="1008" y="3792"/>
              <a:ext cx="144" cy="192"/>
            </a:xfrm>
            <a:prstGeom prst="line">
              <a:avLst/>
            </a:prstGeom>
            <a:noFill/>
            <a:ln w="28575">
              <a:solidFill>
                <a:srgbClr val="FF73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30" name="Text Box 22"/>
            <p:cNvSpPr txBox="1">
              <a:spLocks noChangeArrowheads="1"/>
            </p:cNvSpPr>
            <p:nvPr/>
          </p:nvSpPr>
          <p:spPr bwMode="auto">
            <a:xfrm>
              <a:off x="624" y="326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800080"/>
                  </a:solidFill>
                  <a:latin typeface="Times" charset="0"/>
                </a:rPr>
                <a:t>1</a:t>
              </a:r>
              <a:endParaRPr lang="en-US">
                <a:latin typeface="Times" charset="0"/>
              </a:endParaRPr>
            </a:p>
          </p:txBody>
        </p:sp>
        <p:sp>
          <p:nvSpPr>
            <p:cNvPr id="68631" name="Text Box 23"/>
            <p:cNvSpPr txBox="1">
              <a:spLocks noChangeArrowheads="1"/>
            </p:cNvSpPr>
            <p:nvPr/>
          </p:nvSpPr>
          <p:spPr bwMode="auto">
            <a:xfrm>
              <a:off x="1104" y="384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800080"/>
                  </a:solidFill>
                  <a:latin typeface="Times" charset="0"/>
                </a:rPr>
                <a:t>2</a:t>
              </a:r>
              <a:endParaRPr lang="en-US">
                <a:latin typeface="Times" charset="0"/>
              </a:endParaRPr>
            </a:p>
          </p:txBody>
        </p:sp>
      </p:grpSp>
      <p:graphicFrame>
        <p:nvGraphicFramePr>
          <p:cNvPr id="68633" name="Object 25"/>
          <p:cNvGraphicFramePr>
            <a:graphicFrameLocks noChangeAspect="1"/>
          </p:cNvGraphicFramePr>
          <p:nvPr/>
        </p:nvGraphicFramePr>
        <p:xfrm>
          <a:off x="3652838" y="5441950"/>
          <a:ext cx="1071562" cy="882650"/>
        </p:xfrm>
        <a:graphic>
          <a:graphicData uri="http://schemas.openxmlformats.org/presentationml/2006/ole">
            <p:oleObj spid="_x0000_s23560" name="Equation" r:id="rId9" imgW="431800" imgH="355600" progId="Equation.DSMT36">
              <p:embed/>
            </p:oleObj>
          </a:graphicData>
        </a:graphic>
      </p:graphicFrame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2971800" y="5181600"/>
            <a:ext cx="685800" cy="1371600"/>
            <a:chOff x="1872" y="3264"/>
            <a:chExt cx="432" cy="864"/>
          </a:xfrm>
        </p:grpSpPr>
        <p:sp>
          <p:nvSpPr>
            <p:cNvPr id="68634" name="Line 26"/>
            <p:cNvSpPr>
              <a:spLocks noChangeShapeType="1"/>
            </p:cNvSpPr>
            <p:nvPr/>
          </p:nvSpPr>
          <p:spPr bwMode="auto">
            <a:xfrm flipV="1">
              <a:off x="1872" y="3744"/>
              <a:ext cx="144" cy="192"/>
            </a:xfrm>
            <a:prstGeom prst="line">
              <a:avLst/>
            </a:prstGeom>
            <a:noFill/>
            <a:ln w="28575">
              <a:solidFill>
                <a:srgbClr val="FF73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35" name="Line 27"/>
            <p:cNvSpPr>
              <a:spLocks noChangeShapeType="1"/>
            </p:cNvSpPr>
            <p:nvPr/>
          </p:nvSpPr>
          <p:spPr bwMode="auto">
            <a:xfrm flipV="1">
              <a:off x="1872" y="3456"/>
              <a:ext cx="144" cy="192"/>
            </a:xfrm>
            <a:prstGeom prst="line">
              <a:avLst/>
            </a:prstGeom>
            <a:noFill/>
            <a:ln w="28575">
              <a:solidFill>
                <a:srgbClr val="FF73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36" name="Text Box 28"/>
            <p:cNvSpPr txBox="1">
              <a:spLocks noChangeArrowheads="1"/>
            </p:cNvSpPr>
            <p:nvPr/>
          </p:nvSpPr>
          <p:spPr bwMode="auto">
            <a:xfrm>
              <a:off x="1968" y="384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800080"/>
                  </a:solidFill>
                  <a:latin typeface="Times" charset="0"/>
                </a:rPr>
                <a:t>1</a:t>
              </a:r>
              <a:endParaRPr lang="en-US">
                <a:latin typeface="Times" charset="0"/>
              </a:endParaRPr>
            </a:p>
          </p:txBody>
        </p:sp>
        <p:sp>
          <p:nvSpPr>
            <p:cNvPr id="68637" name="Text Box 29"/>
            <p:cNvSpPr txBox="1">
              <a:spLocks noChangeArrowheads="1"/>
            </p:cNvSpPr>
            <p:nvPr/>
          </p:nvSpPr>
          <p:spPr bwMode="auto">
            <a:xfrm>
              <a:off x="2016" y="326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800080"/>
                  </a:solidFill>
                  <a:latin typeface="Times" charset="0"/>
                </a:rPr>
                <a:t>3</a:t>
              </a:r>
              <a:endParaRPr lang="en-US">
                <a:latin typeface="Times" charset="0"/>
              </a:endParaRPr>
            </a:p>
          </p:txBody>
        </p:sp>
      </p:grpSp>
      <p:graphicFrame>
        <p:nvGraphicFramePr>
          <p:cNvPr id="68639" name="Object 31"/>
          <p:cNvGraphicFramePr>
            <a:graphicFrameLocks noChangeAspect="1"/>
          </p:cNvGraphicFramePr>
          <p:nvPr/>
        </p:nvGraphicFramePr>
        <p:xfrm>
          <a:off x="5160963" y="5441950"/>
          <a:ext cx="630237" cy="882650"/>
        </p:xfrm>
        <a:graphic>
          <a:graphicData uri="http://schemas.openxmlformats.org/presentationml/2006/ole">
            <p:oleObj spid="_x0000_s23561" name="Equation" r:id="rId10" imgW="254000" imgH="355600" progId="Equation.DSMT36">
              <p:embed/>
            </p:oleObj>
          </a:graphicData>
        </a:graphic>
      </p:graphicFrame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962400" y="5181600"/>
            <a:ext cx="1143000" cy="1524000"/>
            <a:chOff x="2400" y="3264"/>
            <a:chExt cx="720" cy="960"/>
          </a:xfrm>
        </p:grpSpPr>
        <p:sp>
          <p:nvSpPr>
            <p:cNvPr id="68640" name="Line 32"/>
            <p:cNvSpPr>
              <a:spLocks noChangeShapeType="1"/>
            </p:cNvSpPr>
            <p:nvPr/>
          </p:nvSpPr>
          <p:spPr bwMode="auto">
            <a:xfrm flipV="1">
              <a:off x="2688" y="3456"/>
              <a:ext cx="144" cy="192"/>
            </a:xfrm>
            <a:prstGeom prst="line">
              <a:avLst/>
            </a:prstGeom>
            <a:noFill/>
            <a:ln w="28575">
              <a:solidFill>
                <a:srgbClr val="FF73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41" name="Line 33"/>
            <p:cNvSpPr>
              <a:spLocks noChangeShapeType="1"/>
            </p:cNvSpPr>
            <p:nvPr/>
          </p:nvSpPr>
          <p:spPr bwMode="auto">
            <a:xfrm flipV="1">
              <a:off x="2400" y="3792"/>
              <a:ext cx="144" cy="192"/>
            </a:xfrm>
            <a:prstGeom prst="line">
              <a:avLst/>
            </a:prstGeom>
            <a:noFill/>
            <a:ln w="28575">
              <a:solidFill>
                <a:srgbClr val="FF73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42" name="Text Box 34"/>
            <p:cNvSpPr txBox="1">
              <a:spLocks noChangeArrowheads="1"/>
            </p:cNvSpPr>
            <p:nvPr/>
          </p:nvSpPr>
          <p:spPr bwMode="auto">
            <a:xfrm>
              <a:off x="2832" y="326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800080"/>
                  </a:solidFill>
                  <a:latin typeface="Times" charset="0"/>
                </a:rPr>
                <a:t>1</a:t>
              </a:r>
              <a:endParaRPr lang="en-US">
                <a:latin typeface="Times" charset="0"/>
              </a:endParaRPr>
            </a:p>
          </p:txBody>
        </p:sp>
        <p:sp>
          <p:nvSpPr>
            <p:cNvPr id="68643" name="Text Box 35"/>
            <p:cNvSpPr txBox="1">
              <a:spLocks noChangeArrowheads="1"/>
            </p:cNvSpPr>
            <p:nvPr/>
          </p:nvSpPr>
          <p:spPr bwMode="auto">
            <a:xfrm>
              <a:off x="2400" y="39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800080"/>
                  </a:solidFill>
                  <a:latin typeface="Times" charset="0"/>
                </a:rPr>
                <a:t>3</a:t>
              </a:r>
              <a:endParaRPr lang="en-US">
                <a:latin typeface="Times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8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8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685800" y="1295400"/>
            <a:ext cx="7696200" cy="2274888"/>
          </a:xfrm>
          <a:noFill/>
          <a:ln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" charset="0"/>
              <a:buChar char="•"/>
            </a:pPr>
            <a:r>
              <a:rPr lang="en-US" sz="2600" dirty="0"/>
              <a:t>When dividing fractions, they do NOT need to have a common denominator.</a:t>
            </a:r>
          </a:p>
          <a:p>
            <a:pPr>
              <a:spcBef>
                <a:spcPct val="50000"/>
              </a:spcBef>
              <a:buFont typeface="Times" charset="0"/>
              <a:buChar char="•"/>
            </a:pPr>
            <a:r>
              <a:rPr lang="en-US" sz="2600" dirty="0"/>
              <a:t>To divide two fractions, change the operation to multiply and take the reciprocal of the second fraction (flip the second fraction).  </a:t>
            </a:r>
            <a:r>
              <a:rPr lang="en-US" sz="2600" i="1" dirty="0">
                <a:solidFill>
                  <a:srgbClr val="800080"/>
                </a:solidFill>
              </a:rPr>
              <a:t>Keep-Change</a:t>
            </a:r>
            <a:r>
              <a:rPr lang="en-US" sz="2600" i="1" dirty="0" smtClean="0">
                <a:solidFill>
                  <a:srgbClr val="800080"/>
                </a:solidFill>
              </a:rPr>
              <a:t>-Flip.</a:t>
            </a:r>
            <a:endParaRPr lang="en-US" sz="260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01675"/>
          </a:xfrm>
          <a:noFill/>
          <a:ln/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Dividing Fractions</a:t>
            </a:r>
            <a:endParaRPr lang="en-US" sz="4000" i="1">
              <a:solidFill>
                <a:srgbClr val="008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3124200" y="4387850"/>
          <a:ext cx="2514600" cy="1068388"/>
        </p:xfrm>
        <a:graphic>
          <a:graphicData uri="http://schemas.openxmlformats.org/presentationml/2006/ole">
            <p:oleObj spid="_x0000_s24578" name="Equation" r:id="rId3" imgW="838200" imgH="355600" progId="Equation.DSMT36">
              <p:embed/>
            </p:oleObj>
          </a:graphicData>
        </a:graphic>
      </p:graphicFrame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505200" y="3930650"/>
            <a:ext cx="1905000" cy="1143000"/>
            <a:chOff x="2208" y="2476"/>
            <a:chExt cx="1200" cy="720"/>
          </a:xfrm>
        </p:grpSpPr>
        <p:sp>
          <p:nvSpPr>
            <p:cNvPr id="69639" name="Oval 7"/>
            <p:cNvSpPr>
              <a:spLocks noChangeArrowheads="1"/>
            </p:cNvSpPr>
            <p:nvPr/>
          </p:nvSpPr>
          <p:spPr bwMode="auto">
            <a:xfrm>
              <a:off x="2208" y="2956"/>
              <a:ext cx="240" cy="240"/>
            </a:xfrm>
            <a:prstGeom prst="ellipse">
              <a:avLst/>
            </a:prstGeom>
            <a:noFill/>
            <a:ln w="28575">
              <a:solidFill>
                <a:srgbClr val="FF73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40" name="Oval 8"/>
            <p:cNvSpPr>
              <a:spLocks noChangeArrowheads="1"/>
            </p:cNvSpPr>
            <p:nvPr/>
          </p:nvSpPr>
          <p:spPr bwMode="auto">
            <a:xfrm>
              <a:off x="3120" y="3004"/>
              <a:ext cx="192" cy="192"/>
            </a:xfrm>
            <a:prstGeom prst="ellipse">
              <a:avLst/>
            </a:prstGeom>
            <a:noFill/>
            <a:ln w="28575">
              <a:solidFill>
                <a:srgbClr val="FF73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69641" name="AutoShape 9"/>
            <p:cNvCxnSpPr>
              <a:cxnSpLocks noChangeShapeType="1"/>
              <a:stCxn id="69639" idx="0"/>
              <a:endCxn id="69640" idx="0"/>
            </p:cNvCxnSpPr>
            <p:nvPr/>
          </p:nvCxnSpPr>
          <p:spPr bwMode="auto">
            <a:xfrm rot="5400000" flipV="1">
              <a:off x="2748" y="2527"/>
              <a:ext cx="48" cy="888"/>
            </a:xfrm>
            <a:prstGeom prst="bentConnector3">
              <a:avLst>
                <a:gd name="adj1" fmla="val -633333"/>
              </a:avLst>
            </a:prstGeom>
            <a:noFill/>
            <a:ln w="19050">
              <a:solidFill>
                <a:srgbClr val="008000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69648" name="Text Box 16"/>
            <p:cNvSpPr txBox="1">
              <a:spLocks noChangeArrowheads="1"/>
            </p:cNvSpPr>
            <p:nvPr/>
          </p:nvSpPr>
          <p:spPr bwMode="auto">
            <a:xfrm>
              <a:off x="2256" y="2476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800080"/>
                  </a:solidFill>
                  <a:latin typeface="Times" charset="0"/>
                </a:rPr>
                <a:t>Change Operation.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886200" y="5440363"/>
            <a:ext cx="1905000" cy="655637"/>
            <a:chOff x="2448" y="3427"/>
            <a:chExt cx="1200" cy="413"/>
          </a:xfrm>
        </p:grpSpPr>
        <p:sp>
          <p:nvSpPr>
            <p:cNvPr id="69645" name="Line 13"/>
            <p:cNvSpPr>
              <a:spLocks noChangeShapeType="1"/>
            </p:cNvSpPr>
            <p:nvPr/>
          </p:nvSpPr>
          <p:spPr bwMode="auto">
            <a:xfrm>
              <a:off x="2448" y="3436"/>
              <a:ext cx="192" cy="0"/>
            </a:xfrm>
            <a:prstGeom prst="line">
              <a:avLst/>
            </a:prstGeom>
            <a:noFill/>
            <a:ln w="28575">
              <a:solidFill>
                <a:srgbClr val="FF73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46" name="Line 14"/>
            <p:cNvSpPr>
              <a:spLocks noChangeShapeType="1"/>
            </p:cNvSpPr>
            <p:nvPr/>
          </p:nvSpPr>
          <p:spPr bwMode="auto">
            <a:xfrm>
              <a:off x="3312" y="3436"/>
              <a:ext cx="192" cy="0"/>
            </a:xfrm>
            <a:prstGeom prst="line">
              <a:avLst/>
            </a:prstGeom>
            <a:noFill/>
            <a:ln w="28575">
              <a:solidFill>
                <a:srgbClr val="FF73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69647" name="AutoShape 15"/>
            <p:cNvCxnSpPr>
              <a:cxnSpLocks noChangeShapeType="1"/>
            </p:cNvCxnSpPr>
            <p:nvPr/>
          </p:nvCxnSpPr>
          <p:spPr bwMode="auto">
            <a:xfrm rot="5400000" flipV="1">
              <a:off x="2975" y="2996"/>
              <a:ext cx="1" cy="864"/>
            </a:xfrm>
            <a:prstGeom prst="bentConnector3">
              <a:avLst>
                <a:gd name="adj1" fmla="val 2139999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69649" name="Text Box 17"/>
            <p:cNvSpPr txBox="1">
              <a:spLocks noChangeArrowheads="1"/>
            </p:cNvSpPr>
            <p:nvPr/>
          </p:nvSpPr>
          <p:spPr bwMode="auto">
            <a:xfrm>
              <a:off x="2496" y="3628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800080"/>
                  </a:solidFill>
                  <a:latin typeface="Times" charset="0"/>
                </a:rPr>
                <a:t>Flip 2nd Fraction.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685800" y="1295400"/>
            <a:ext cx="7696200" cy="885825"/>
          </a:xfrm>
          <a:noFill/>
          <a:ln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" charset="0"/>
              <a:buChar char="•"/>
            </a:pPr>
            <a:r>
              <a:rPr lang="en-US" sz="2600"/>
              <a:t>Finish the problem by following the rules for multiplying fractions.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01675"/>
          </a:xfrm>
          <a:noFill/>
          <a:ln/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Dividing Fractions</a:t>
            </a:r>
            <a:endParaRPr lang="en-US" sz="4000" i="1">
              <a:solidFill>
                <a:srgbClr val="008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2667000" y="2743200"/>
          <a:ext cx="3505200" cy="1068388"/>
        </p:xfrm>
        <a:graphic>
          <a:graphicData uri="http://schemas.openxmlformats.org/presentationml/2006/ole">
            <p:oleObj spid="_x0000_s25602" name="Equation" r:id="rId3" imgW="1168400" imgH="355600" progId="Equation.DSMT36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685800" y="1295400"/>
            <a:ext cx="7696200" cy="488950"/>
          </a:xfrm>
          <a:noFill/>
          <a:ln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" charset="0"/>
              <a:buChar char="•"/>
            </a:pPr>
            <a:r>
              <a:rPr lang="en-US" sz="2600"/>
              <a:t>Divide the following fractions &amp; mixed numbers: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01675"/>
          </a:xfrm>
          <a:noFill/>
          <a:ln/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Try These:  Divide</a:t>
            </a:r>
            <a:endParaRPr lang="en-US" sz="4000" i="1">
              <a:solidFill>
                <a:srgbClr val="008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663575" y="1981200"/>
          <a:ext cx="2079625" cy="944563"/>
        </p:xfrm>
        <a:graphic>
          <a:graphicData uri="http://schemas.openxmlformats.org/presentationml/2006/ole">
            <p:oleObj spid="_x0000_s26626" name="Equation" r:id="rId3" imgW="838200" imgH="381000" progId="Equation.DSMT36">
              <p:embed/>
            </p:oleObj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5359400" y="1981200"/>
          <a:ext cx="2489200" cy="944563"/>
        </p:xfrm>
        <a:graphic>
          <a:graphicData uri="http://schemas.openxmlformats.org/presentationml/2006/ole">
            <p:oleObj spid="_x0000_s26627" name="Equation" r:id="rId4" imgW="1003300" imgH="381000" progId="Equation.DSMT36">
              <p:embed/>
            </p:oleObj>
          </a:graphicData>
        </a:graphic>
      </p:graphicFrame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681038" y="4040188"/>
          <a:ext cx="1890712" cy="881062"/>
        </p:xfrm>
        <a:graphic>
          <a:graphicData uri="http://schemas.openxmlformats.org/presentationml/2006/ole">
            <p:oleObj spid="_x0000_s26628" name="Equation" r:id="rId5" imgW="762000" imgH="355600" progId="Equation.DSMT36">
              <p:embed/>
            </p:oleObj>
          </a:graphicData>
        </a:graphic>
      </p:graphicFrame>
      <p:graphicFrame>
        <p:nvGraphicFramePr>
          <p:cNvPr id="71688" name="Object 8"/>
          <p:cNvGraphicFramePr>
            <a:graphicFrameLocks noChangeAspect="1"/>
          </p:cNvGraphicFramePr>
          <p:nvPr/>
        </p:nvGraphicFramePr>
        <p:xfrm>
          <a:off x="5299075" y="4038600"/>
          <a:ext cx="2016125" cy="881063"/>
        </p:xfrm>
        <a:graphic>
          <a:graphicData uri="http://schemas.openxmlformats.org/presentationml/2006/ole">
            <p:oleObj spid="_x0000_s26629" name="Equation" r:id="rId6" imgW="812800" imgH="355600" progId="Equation.DSMT36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01675"/>
          </a:xfrm>
          <a:noFill/>
          <a:ln/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Solutions:  Divide</a:t>
            </a:r>
            <a:endParaRPr lang="en-US" sz="4000" i="1">
              <a:solidFill>
                <a:srgbClr val="008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450850" y="1219200"/>
          <a:ext cx="4883150" cy="942975"/>
        </p:xfrm>
        <a:graphic>
          <a:graphicData uri="http://schemas.openxmlformats.org/presentationml/2006/ole">
            <p:oleObj spid="_x0000_s27650" name="Equation" r:id="rId3" imgW="1968500" imgH="381000" progId="Equation.DSMT36">
              <p:embed/>
            </p:oleObj>
          </a:graphicData>
        </a:graphic>
      </p:graphicFrame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401638" y="2590800"/>
          <a:ext cx="6837362" cy="944563"/>
        </p:xfrm>
        <a:graphic>
          <a:graphicData uri="http://schemas.openxmlformats.org/presentationml/2006/ole">
            <p:oleObj spid="_x0000_s27651" name="Equation" r:id="rId4" imgW="2755900" imgH="381000" progId="Equation.DSMT36">
              <p:embed/>
            </p:oleObj>
          </a:graphicData>
        </a:graphic>
      </p:graphicFrame>
      <p:graphicFrame>
        <p:nvGraphicFramePr>
          <p:cNvPr id="72710" name="Object 6"/>
          <p:cNvGraphicFramePr>
            <a:graphicFrameLocks noChangeAspect="1"/>
          </p:cNvGraphicFramePr>
          <p:nvPr/>
        </p:nvGraphicFramePr>
        <p:xfrm>
          <a:off x="381000" y="4038600"/>
          <a:ext cx="6616700" cy="881063"/>
        </p:xfrm>
        <a:graphic>
          <a:graphicData uri="http://schemas.openxmlformats.org/presentationml/2006/ole">
            <p:oleObj spid="_x0000_s27652" name="Equation" r:id="rId5" imgW="2667000" imgH="355600" progId="Equation.DSMT36">
              <p:embed/>
            </p:oleObj>
          </a:graphicData>
        </a:graphic>
      </p:graphicFrame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325438" y="5562600"/>
          <a:ext cx="7370762" cy="881063"/>
        </p:xfrm>
        <a:graphic>
          <a:graphicData uri="http://schemas.openxmlformats.org/presentationml/2006/ole">
            <p:oleObj spid="_x0000_s27653" name="Equation" r:id="rId6" imgW="2971800" imgH="355600" progId="Equation.DSMT36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 ½ in. thick; 3 ½ in wide; two; 3 ½ in. surfaces touching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thickness of two “2 by 4” pieces with their 3 ½ in. surfaces joined together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 ½ + 1 ½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(1+1) + (1/2 + 1/2)= 2 + </a:t>
            </a:r>
            <a:r>
              <a:rPr lang="en-US" baseline="30000" dirty="0" smtClean="0"/>
              <a:t>2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 + 2/2 = 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Yes; you could multiply 2 </a:t>
            </a:r>
            <a:r>
              <a:rPr lang="en-US" dirty="0" err="1" smtClean="0"/>
              <a:t>x</a:t>
            </a:r>
            <a:r>
              <a:rPr lang="en-US" dirty="0" smtClean="0"/>
              <a:t> 1 ½=3 in.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 ½ + 4 ¼= 5</a:t>
            </a:r>
            <a:r>
              <a:rPr lang="en-US" baseline="30000" dirty="0" smtClean="0"/>
              <a:t> 2</a:t>
            </a:r>
            <a:r>
              <a:rPr lang="en-US" dirty="0" smtClean="0"/>
              <a:t>/</a:t>
            </a:r>
            <a:r>
              <a:rPr lang="en-US" baseline="-25000" dirty="0" smtClean="0"/>
              <a:t>4 </a:t>
            </a:r>
            <a:r>
              <a:rPr lang="en-US" dirty="0" smtClean="0"/>
              <a:t>+ 4 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= 9 ¾ 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676400"/>
            <a:ext cx="7772400" cy="2835275"/>
          </a:xfrm>
        </p:spPr>
        <p:txBody>
          <a:bodyPr>
            <a:spAutoFit/>
          </a:bodyPr>
          <a:lstStyle/>
          <a:p>
            <a:r>
              <a:rPr lang="en-US" sz="6000" b="1" i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Multiplying and Dividing Rational Numbers</a:t>
            </a:r>
            <a:endParaRPr lang="en-US" sz="6000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6" name="Text Box 64"/>
          <p:cNvSpPr txBox="1">
            <a:spLocks noChangeArrowheads="1"/>
          </p:cNvSpPr>
          <p:nvPr>
            <p:ph type="body" idx="1"/>
          </p:nvPr>
        </p:nvSpPr>
        <p:spPr>
          <a:xfrm>
            <a:off x="685800" y="1524000"/>
            <a:ext cx="7772400" cy="2862263"/>
          </a:xfrm>
          <a:noFill/>
          <a:ln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" charset="0"/>
              <a:buChar char="•"/>
            </a:pPr>
            <a:r>
              <a:rPr lang="en-US" sz="2400"/>
              <a:t>The term Rational Numbers refers to any number that can be written as a fraction.</a:t>
            </a:r>
          </a:p>
          <a:p>
            <a:pPr>
              <a:spcBef>
                <a:spcPct val="50000"/>
              </a:spcBef>
              <a:buFont typeface="Times" charset="0"/>
              <a:buChar char="•"/>
            </a:pPr>
            <a:r>
              <a:rPr lang="en-US" sz="2400"/>
              <a:t>This includes fractions that are reduced, fractions that can be reduced, mixed numbers, improper fractions, and even integers and whole numbers.  </a:t>
            </a:r>
          </a:p>
          <a:p>
            <a:pPr lvl="1">
              <a:spcBef>
                <a:spcPct val="50000"/>
              </a:spcBef>
              <a:buFont typeface="Times" charset="0"/>
              <a:buChar char="•"/>
            </a:pPr>
            <a:r>
              <a:rPr lang="en-US" sz="2000"/>
              <a:t>An integer, like 4, can be written as a fraction by putting the number 1 under it.</a:t>
            </a:r>
          </a:p>
        </p:txBody>
      </p:sp>
      <p:sp>
        <p:nvSpPr>
          <p:cNvPr id="3141" name="Rectangle 69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01675"/>
          </a:xfrm>
          <a:noFill/>
          <a:ln/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Rational Numbers</a:t>
            </a:r>
            <a:endParaRPr lang="en-US" sz="4000" i="1">
              <a:solidFill>
                <a:srgbClr val="008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graphicFrame>
        <p:nvGraphicFramePr>
          <p:cNvPr id="3142" name="Object 70"/>
          <p:cNvGraphicFramePr>
            <a:graphicFrameLocks noChangeAspect="1"/>
          </p:cNvGraphicFramePr>
          <p:nvPr/>
        </p:nvGraphicFramePr>
        <p:xfrm>
          <a:off x="3886200" y="4673600"/>
          <a:ext cx="1219200" cy="1138238"/>
        </p:xfrm>
        <a:graphic>
          <a:graphicData uri="http://schemas.openxmlformats.org/presentationml/2006/ole">
            <p:oleObj spid="_x0000_s16386" name="Equation" r:id="rId3" imgW="381000" imgH="355600" progId="Equation.DSMT3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685800" y="1295400"/>
            <a:ext cx="7696200" cy="4854575"/>
          </a:xfrm>
          <a:noFill/>
          <a:ln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" charset="0"/>
              <a:buChar char="•"/>
            </a:pPr>
            <a:r>
              <a:rPr lang="en-US" sz="2600"/>
              <a:t>When multiplying fractions, they do NOT need to have a common denominator.</a:t>
            </a:r>
          </a:p>
          <a:p>
            <a:pPr>
              <a:spcBef>
                <a:spcPct val="50000"/>
              </a:spcBef>
              <a:buFont typeface="Times" charset="0"/>
              <a:buChar char="•"/>
            </a:pPr>
            <a:r>
              <a:rPr lang="en-US" sz="2600"/>
              <a:t>To multiply two (or more) fractions, multiply across, numerator by numerator and denominator by denominator.</a:t>
            </a:r>
          </a:p>
          <a:p>
            <a:pPr>
              <a:spcBef>
                <a:spcPct val="50000"/>
              </a:spcBef>
              <a:buFont typeface="Times" charset="0"/>
              <a:buChar char="•"/>
            </a:pPr>
            <a:r>
              <a:rPr lang="en-US" sz="2600"/>
              <a:t>If the answer can be simplified, then simplify it.</a:t>
            </a:r>
          </a:p>
          <a:p>
            <a:pPr>
              <a:lnSpc>
                <a:spcPct val="200000"/>
              </a:lnSpc>
              <a:spcBef>
                <a:spcPct val="50000"/>
              </a:spcBef>
              <a:buFont typeface="Times" charset="0"/>
              <a:buChar char="•"/>
            </a:pPr>
            <a:r>
              <a:rPr lang="en-US" sz="2600"/>
              <a:t>Example: </a:t>
            </a:r>
          </a:p>
          <a:p>
            <a:pPr>
              <a:lnSpc>
                <a:spcPct val="200000"/>
              </a:lnSpc>
              <a:spcBef>
                <a:spcPct val="50000"/>
              </a:spcBef>
              <a:buFont typeface="Times" charset="0"/>
              <a:buChar char="•"/>
            </a:pPr>
            <a:r>
              <a:rPr lang="en-US" sz="2600"/>
              <a:t>Example: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01675"/>
          </a:xfrm>
          <a:noFill/>
          <a:ln/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Multiplying Fractions</a:t>
            </a:r>
            <a:endParaRPr lang="en-US" sz="4000" i="1">
              <a:solidFill>
                <a:srgbClr val="008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2590800" y="4546600"/>
          <a:ext cx="2133600" cy="711200"/>
        </p:xfrm>
        <a:graphic>
          <a:graphicData uri="http://schemas.openxmlformats.org/presentationml/2006/ole">
            <p:oleObj spid="_x0000_s17410" name="Equation" r:id="rId3" imgW="1066800" imgH="355600" progId="Equation.DSMT36">
              <p:embed/>
            </p:oleObj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2590800" y="5537200"/>
          <a:ext cx="2133600" cy="711200"/>
        </p:xfrm>
        <a:graphic>
          <a:graphicData uri="http://schemas.openxmlformats.org/presentationml/2006/ole">
            <p:oleObj spid="_x0000_s17411" name="Equation" r:id="rId4" imgW="1066800" imgH="355600" progId="Equation.DSMT36">
              <p:embed/>
            </p:oleObj>
          </a:graphicData>
        </a:graphic>
      </p:graphicFrame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4800600" y="4546600"/>
          <a:ext cx="965200" cy="711200"/>
        </p:xfrm>
        <a:graphic>
          <a:graphicData uri="http://schemas.openxmlformats.org/presentationml/2006/ole">
            <p:oleObj spid="_x0000_s17412" name="Equation" r:id="rId5" imgW="482600" imgH="355600" progId="Equation.DSMT3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685800" y="1295400"/>
            <a:ext cx="7696200" cy="3465513"/>
          </a:xfrm>
          <a:noFill/>
          <a:ln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" charset="0"/>
              <a:buChar char="•"/>
            </a:pPr>
            <a:r>
              <a:rPr lang="en-US" sz="2600"/>
              <a:t>When multiplying fractions, we can simplify the fractions and also simplify diagonally. This isn’t necessary, but it can make the numbers smaller and keep you from simplifying at the end.</a:t>
            </a:r>
          </a:p>
          <a:p>
            <a:pPr>
              <a:spcBef>
                <a:spcPct val="50000"/>
              </a:spcBef>
              <a:buFont typeface="Times" charset="0"/>
              <a:buChar char="•"/>
            </a:pPr>
            <a:r>
              <a:rPr lang="en-US" sz="2600"/>
              <a:t>From the last slide:</a:t>
            </a:r>
          </a:p>
          <a:p>
            <a:pPr>
              <a:spcBef>
                <a:spcPct val="50000"/>
              </a:spcBef>
              <a:buFont typeface="Times" charset="0"/>
              <a:buChar char="•"/>
            </a:pPr>
            <a:endParaRPr lang="en-US" sz="2600"/>
          </a:p>
          <a:p>
            <a:pPr>
              <a:spcBef>
                <a:spcPct val="50000"/>
              </a:spcBef>
              <a:buFont typeface="Times" charset="0"/>
              <a:buChar char="•"/>
            </a:pPr>
            <a:r>
              <a:rPr lang="en-US" sz="2600"/>
              <a:t>An alternative: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01675"/>
          </a:xfrm>
          <a:noFill/>
          <a:ln/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Simplifying Diagonally</a:t>
            </a:r>
            <a:endParaRPr lang="en-US" sz="4000" i="1">
              <a:solidFill>
                <a:srgbClr val="008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3886200" y="3048000"/>
          <a:ext cx="2590800" cy="863600"/>
        </p:xfrm>
        <a:graphic>
          <a:graphicData uri="http://schemas.openxmlformats.org/presentationml/2006/ole">
            <p:oleObj spid="_x0000_s18434" name="Equation" r:id="rId3" imgW="1066800" imgH="355600" progId="Equation.DSMT36">
              <p:embed/>
            </p:oleObj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6629400" y="3048000"/>
          <a:ext cx="1219200" cy="898525"/>
        </p:xfrm>
        <a:graphic>
          <a:graphicData uri="http://schemas.openxmlformats.org/presentationml/2006/ole">
            <p:oleObj spid="_x0000_s18435" name="Equation" r:id="rId4" imgW="482600" imgH="355600" progId="Equation.DSMT36">
              <p:embed/>
            </p:oleObj>
          </a:graphicData>
        </a:graphic>
      </p:graphicFrame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3276600" y="4191000"/>
          <a:ext cx="787400" cy="882650"/>
        </p:xfrm>
        <a:graphic>
          <a:graphicData uri="http://schemas.openxmlformats.org/presentationml/2006/ole">
            <p:oleObj spid="_x0000_s18436" name="Equation" r:id="rId5" imgW="317500" imgH="355600" progId="Equation.DSMT36">
              <p:embed/>
            </p:oleObj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124200" y="3886200"/>
            <a:ext cx="1066800" cy="1524000"/>
            <a:chOff x="1968" y="2448"/>
            <a:chExt cx="672" cy="960"/>
          </a:xfrm>
        </p:grpSpPr>
        <p:sp>
          <p:nvSpPr>
            <p:cNvPr id="63496" name="Line 8"/>
            <p:cNvSpPr>
              <a:spLocks noChangeShapeType="1"/>
            </p:cNvSpPr>
            <p:nvPr/>
          </p:nvSpPr>
          <p:spPr bwMode="auto">
            <a:xfrm flipH="1">
              <a:off x="2112" y="2640"/>
              <a:ext cx="144" cy="192"/>
            </a:xfrm>
            <a:prstGeom prst="line">
              <a:avLst/>
            </a:prstGeom>
            <a:noFill/>
            <a:ln w="28575">
              <a:solidFill>
                <a:srgbClr val="FF73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97" name="Line 9"/>
            <p:cNvSpPr>
              <a:spLocks noChangeShapeType="1"/>
            </p:cNvSpPr>
            <p:nvPr/>
          </p:nvSpPr>
          <p:spPr bwMode="auto">
            <a:xfrm flipH="1">
              <a:off x="2400" y="2976"/>
              <a:ext cx="144" cy="192"/>
            </a:xfrm>
            <a:prstGeom prst="line">
              <a:avLst/>
            </a:prstGeom>
            <a:noFill/>
            <a:ln w="28575">
              <a:solidFill>
                <a:srgbClr val="FF73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98" name="Text Box 10"/>
            <p:cNvSpPr txBox="1">
              <a:spLocks noChangeArrowheads="1"/>
            </p:cNvSpPr>
            <p:nvPr/>
          </p:nvSpPr>
          <p:spPr bwMode="auto">
            <a:xfrm>
              <a:off x="1968" y="2448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800080"/>
                  </a:solidFill>
                  <a:latin typeface="Times" charset="0"/>
                </a:rPr>
                <a:t>1</a:t>
              </a:r>
              <a:endParaRPr lang="en-US">
                <a:latin typeface="Times" charset="0"/>
              </a:endParaRPr>
            </a:p>
          </p:txBody>
        </p:sp>
        <p:sp>
          <p:nvSpPr>
            <p:cNvPr id="63499" name="Text Box 11"/>
            <p:cNvSpPr txBox="1">
              <a:spLocks noChangeArrowheads="1"/>
            </p:cNvSpPr>
            <p:nvPr/>
          </p:nvSpPr>
          <p:spPr bwMode="auto">
            <a:xfrm>
              <a:off x="2448" y="3120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800080"/>
                  </a:solidFill>
                  <a:latin typeface="Times" charset="0"/>
                </a:rPr>
                <a:t>1</a:t>
              </a:r>
              <a:endParaRPr lang="en-US">
                <a:latin typeface="Times" charset="0"/>
              </a:endParaRPr>
            </a:p>
          </p:txBody>
        </p:sp>
      </p:grpSp>
      <p:graphicFrame>
        <p:nvGraphicFramePr>
          <p:cNvPr id="63501" name="Object 13"/>
          <p:cNvGraphicFramePr>
            <a:graphicFrameLocks noChangeAspect="1"/>
          </p:cNvGraphicFramePr>
          <p:nvPr/>
        </p:nvGraphicFramePr>
        <p:xfrm>
          <a:off x="4191000" y="4208463"/>
          <a:ext cx="1600200" cy="862012"/>
        </p:xfrm>
        <a:graphic>
          <a:graphicData uri="http://schemas.openxmlformats.org/presentationml/2006/ole">
            <p:oleObj spid="_x0000_s18437" name="Equation" r:id="rId6" imgW="660400" imgH="355600" progId="Equation.DSMT36">
              <p:embed/>
            </p:oleObj>
          </a:graphicData>
        </a:graphic>
      </p:graphicFrame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457200" y="5645150"/>
            <a:ext cx="8305800" cy="83185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Times" charset="0"/>
              </a:rPr>
              <a:t>You do not have to simplify diagonally, it is just an option.  If you are more comfortable, multiply across and simplify at the end.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685800" y="1295400"/>
            <a:ext cx="7696200" cy="885825"/>
          </a:xfrm>
          <a:noFill/>
          <a:ln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" charset="0"/>
              <a:buChar char="•"/>
            </a:pPr>
            <a:r>
              <a:rPr lang="en-US" sz="2600"/>
              <a:t>To multiply mixed numbers, convert them to improper fractions first.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01675"/>
          </a:xfrm>
          <a:noFill/>
          <a:ln/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Mixed Numbers</a:t>
            </a:r>
            <a:endParaRPr lang="en-US" sz="4000" i="1">
              <a:solidFill>
                <a:srgbClr val="008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990600" y="2941638"/>
          <a:ext cx="1701800" cy="944562"/>
        </p:xfrm>
        <a:graphic>
          <a:graphicData uri="http://schemas.openxmlformats.org/presentationml/2006/ole">
            <p:oleObj spid="_x0000_s19458" name="Equation" r:id="rId3" imgW="685800" imgH="381000" progId="Equation.DSMT36">
              <p:embed/>
            </p:oleObj>
          </a:graphicData>
        </a:graphic>
      </p:graphicFrame>
      <p:graphicFrame>
        <p:nvGraphicFramePr>
          <p:cNvPr id="64526" name="Object 14"/>
          <p:cNvGraphicFramePr>
            <a:graphicFrameLocks noChangeAspect="1"/>
          </p:cNvGraphicFramePr>
          <p:nvPr/>
        </p:nvGraphicFramePr>
        <p:xfrm>
          <a:off x="2800350" y="2941638"/>
          <a:ext cx="3371850" cy="944562"/>
        </p:xfrm>
        <a:graphic>
          <a:graphicData uri="http://schemas.openxmlformats.org/presentationml/2006/ole">
            <p:oleObj spid="_x0000_s19459" name="Equation" r:id="rId4" imgW="1358900" imgH="381000" progId="Equation.DSMT36">
              <p:embed/>
            </p:oleObj>
          </a:graphicData>
        </a:graphic>
      </p:graphicFrame>
      <p:graphicFrame>
        <p:nvGraphicFramePr>
          <p:cNvPr id="64527" name="Object 15"/>
          <p:cNvGraphicFramePr>
            <a:graphicFrameLocks noChangeAspect="1"/>
          </p:cNvGraphicFramePr>
          <p:nvPr/>
        </p:nvGraphicFramePr>
        <p:xfrm>
          <a:off x="6356350" y="2941638"/>
          <a:ext cx="1797050" cy="944562"/>
        </p:xfrm>
        <a:graphic>
          <a:graphicData uri="http://schemas.openxmlformats.org/presentationml/2006/ole">
            <p:oleObj spid="_x0000_s19460" name="Equation" r:id="rId5" imgW="723900" imgH="381000" progId="Equation.DSMT36">
              <p:embed/>
            </p:oleObj>
          </a:graphicData>
        </a:graphic>
      </p:graphicFrame>
      <p:graphicFrame>
        <p:nvGraphicFramePr>
          <p:cNvPr id="64528" name="Object 16"/>
          <p:cNvGraphicFramePr>
            <a:graphicFrameLocks noChangeAspect="1"/>
          </p:cNvGraphicFramePr>
          <p:nvPr/>
        </p:nvGraphicFramePr>
        <p:xfrm>
          <a:off x="2774950" y="4313238"/>
          <a:ext cx="1797050" cy="944562"/>
        </p:xfrm>
        <a:graphic>
          <a:graphicData uri="http://schemas.openxmlformats.org/presentationml/2006/ole">
            <p:oleObj spid="_x0000_s19461" name="Equation" r:id="rId6" imgW="723900" imgH="381000" progId="Equation.DSMT36">
              <p:embed/>
            </p:oleObj>
          </a:graphicData>
        </a:graphic>
      </p:graphicFrame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124200" y="3962400"/>
            <a:ext cx="1524000" cy="1600200"/>
            <a:chOff x="1968" y="2496"/>
            <a:chExt cx="960" cy="1008"/>
          </a:xfrm>
        </p:grpSpPr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 flipV="1">
              <a:off x="2160" y="3072"/>
              <a:ext cx="144" cy="192"/>
            </a:xfrm>
            <a:prstGeom prst="line">
              <a:avLst/>
            </a:prstGeom>
            <a:noFill/>
            <a:ln w="28575">
              <a:solidFill>
                <a:srgbClr val="FF73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0" name="Line 18"/>
            <p:cNvSpPr>
              <a:spLocks noChangeShapeType="1"/>
            </p:cNvSpPr>
            <p:nvPr/>
          </p:nvSpPr>
          <p:spPr bwMode="auto">
            <a:xfrm flipV="1">
              <a:off x="2592" y="2736"/>
              <a:ext cx="144" cy="192"/>
            </a:xfrm>
            <a:prstGeom prst="line">
              <a:avLst/>
            </a:prstGeom>
            <a:noFill/>
            <a:ln w="28575">
              <a:solidFill>
                <a:srgbClr val="FF73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1" name="Text Box 19"/>
            <p:cNvSpPr txBox="1">
              <a:spLocks noChangeArrowheads="1"/>
            </p:cNvSpPr>
            <p:nvPr/>
          </p:nvSpPr>
          <p:spPr bwMode="auto">
            <a:xfrm>
              <a:off x="1968" y="321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800080"/>
                  </a:solidFill>
                  <a:latin typeface="Times" charset="0"/>
                </a:rPr>
                <a:t>1</a:t>
              </a:r>
              <a:endParaRPr lang="en-US">
                <a:latin typeface="Times" charset="0"/>
              </a:endParaRPr>
            </a:p>
          </p:txBody>
        </p:sp>
        <p:sp>
          <p:nvSpPr>
            <p:cNvPr id="64532" name="Text Box 20"/>
            <p:cNvSpPr txBox="1">
              <a:spLocks noChangeArrowheads="1"/>
            </p:cNvSpPr>
            <p:nvPr/>
          </p:nvSpPr>
          <p:spPr bwMode="auto">
            <a:xfrm>
              <a:off x="2640" y="249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800080"/>
                  </a:solidFill>
                  <a:latin typeface="Times" charset="0"/>
                </a:rPr>
                <a:t>1</a:t>
              </a:r>
              <a:endParaRPr lang="en-US">
                <a:latin typeface="Times" charset="0"/>
              </a:endParaRPr>
            </a:p>
          </p:txBody>
        </p:sp>
      </p:grpSp>
      <p:graphicFrame>
        <p:nvGraphicFramePr>
          <p:cNvPr id="64533" name="Object 21"/>
          <p:cNvGraphicFramePr>
            <a:graphicFrameLocks noChangeAspect="1"/>
          </p:cNvGraphicFramePr>
          <p:nvPr/>
        </p:nvGraphicFramePr>
        <p:xfrm>
          <a:off x="4540250" y="4344988"/>
          <a:ext cx="1924050" cy="881062"/>
        </p:xfrm>
        <a:graphic>
          <a:graphicData uri="http://schemas.openxmlformats.org/presentationml/2006/ole">
            <p:oleObj spid="_x0000_s19462" name="Equation" r:id="rId7" imgW="774700" imgH="355600" progId="Equation.DSMT3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685800" y="1295400"/>
            <a:ext cx="7696200" cy="488950"/>
          </a:xfrm>
          <a:noFill/>
          <a:ln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" charset="0"/>
              <a:buChar char="•"/>
            </a:pPr>
            <a:r>
              <a:rPr lang="en-US" sz="2600"/>
              <a:t>Remember, when multiplying signed numbers...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01675"/>
          </a:xfrm>
          <a:noFill/>
          <a:ln/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Sign Rules</a:t>
            </a:r>
            <a:endParaRPr lang="en-US" sz="4000" i="1">
              <a:solidFill>
                <a:srgbClr val="008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1143000" y="3733800"/>
          <a:ext cx="1733550" cy="944563"/>
        </p:xfrm>
        <a:graphic>
          <a:graphicData uri="http://schemas.openxmlformats.org/presentationml/2006/ole">
            <p:oleObj spid="_x0000_s20482" name="Equation" r:id="rId3" imgW="698500" imgH="381000" progId="Equation.DSMT36">
              <p:embed/>
            </p:oleObj>
          </a:graphicData>
        </a:graphic>
      </p:graphicFrame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1905000" y="1981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" charset="0"/>
              </a:rPr>
              <a:t>Positive * Positive = </a:t>
            </a: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1905000" y="2438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" charset="0"/>
              </a:rPr>
              <a:t>Negative * Negative = </a:t>
            </a: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1905000" y="2895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" charset="0"/>
              </a:rPr>
              <a:t>Positive * Negative = </a:t>
            </a:r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4876800" y="1981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800080"/>
                </a:solidFill>
                <a:latin typeface="Times" charset="0"/>
              </a:rPr>
              <a:t>Positive.</a:t>
            </a:r>
            <a:endParaRPr lang="en-US">
              <a:latin typeface="Times" charset="0"/>
            </a:endParaRPr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4876800" y="2438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800080"/>
                </a:solidFill>
                <a:latin typeface="Times" charset="0"/>
              </a:rPr>
              <a:t>Positive.</a:t>
            </a:r>
            <a:endParaRPr lang="en-US">
              <a:latin typeface="Times" charset="0"/>
            </a:endParaRP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4876800" y="2895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800080"/>
                </a:solidFill>
                <a:latin typeface="Times" charset="0"/>
              </a:rPr>
              <a:t>Negative.</a:t>
            </a:r>
            <a:endParaRPr lang="en-US">
              <a:latin typeface="Times" charset="0"/>
            </a:endParaRPr>
          </a:p>
        </p:txBody>
      </p:sp>
      <p:graphicFrame>
        <p:nvGraphicFramePr>
          <p:cNvPr id="65556" name="Object 20"/>
          <p:cNvGraphicFramePr>
            <a:graphicFrameLocks noChangeAspect="1"/>
          </p:cNvGraphicFramePr>
          <p:nvPr/>
        </p:nvGraphicFramePr>
        <p:xfrm>
          <a:off x="2971800" y="3763963"/>
          <a:ext cx="1103313" cy="882650"/>
        </p:xfrm>
        <a:graphic>
          <a:graphicData uri="http://schemas.openxmlformats.org/presentationml/2006/ole">
            <p:oleObj spid="_x0000_s20483" name="Equation" r:id="rId4" imgW="444500" imgH="355600" progId="Equation.DSMT36">
              <p:embed/>
            </p:oleObj>
          </a:graphicData>
        </a:graphic>
      </p:graphicFrame>
      <p:graphicFrame>
        <p:nvGraphicFramePr>
          <p:cNvPr id="65557" name="Object 21"/>
          <p:cNvGraphicFramePr>
            <a:graphicFrameLocks noChangeAspect="1"/>
          </p:cNvGraphicFramePr>
          <p:nvPr/>
        </p:nvGraphicFramePr>
        <p:xfrm>
          <a:off x="4038600" y="3733800"/>
          <a:ext cx="1671638" cy="882650"/>
        </p:xfrm>
        <a:graphic>
          <a:graphicData uri="http://schemas.openxmlformats.org/presentationml/2006/ole">
            <p:oleObj spid="_x0000_s20484" name="Equation" r:id="rId5" imgW="673100" imgH="355600" progId="Equation.DSMT36">
              <p:embed/>
            </p:oleObj>
          </a:graphicData>
        </a:graphic>
      </p:graphicFrame>
      <p:graphicFrame>
        <p:nvGraphicFramePr>
          <p:cNvPr id="65558" name="Object 22"/>
          <p:cNvGraphicFramePr>
            <a:graphicFrameLocks noChangeAspect="1"/>
          </p:cNvGraphicFramePr>
          <p:nvPr/>
        </p:nvGraphicFramePr>
        <p:xfrm>
          <a:off x="1103313" y="5075238"/>
          <a:ext cx="2554287" cy="944562"/>
        </p:xfrm>
        <a:graphic>
          <a:graphicData uri="http://schemas.openxmlformats.org/presentationml/2006/ole">
            <p:oleObj spid="_x0000_s20485" name="Equation" r:id="rId6" imgW="1028700" imgH="381000" progId="Equation.DSMT36">
              <p:embed/>
            </p:oleObj>
          </a:graphicData>
        </a:graphic>
      </p:graphicFrame>
      <p:graphicFrame>
        <p:nvGraphicFramePr>
          <p:cNvPr id="65559" name="Object 23"/>
          <p:cNvGraphicFramePr>
            <a:graphicFrameLocks noChangeAspect="1"/>
          </p:cNvGraphicFramePr>
          <p:nvPr/>
        </p:nvGraphicFramePr>
        <p:xfrm>
          <a:off x="3733800" y="5106988"/>
          <a:ext cx="850900" cy="881062"/>
        </p:xfrm>
        <a:graphic>
          <a:graphicData uri="http://schemas.openxmlformats.org/presentationml/2006/ole">
            <p:oleObj spid="_x0000_s20486" name="Equation" r:id="rId7" imgW="342900" imgH="355600" progId="Equation.DSMT36">
              <p:embed/>
            </p:oleObj>
          </a:graphicData>
        </a:graphic>
      </p:graphicFrame>
      <p:graphicFrame>
        <p:nvGraphicFramePr>
          <p:cNvPr id="65560" name="Object 24"/>
          <p:cNvGraphicFramePr>
            <a:graphicFrameLocks noChangeAspect="1"/>
          </p:cNvGraphicFramePr>
          <p:nvPr/>
        </p:nvGraphicFramePr>
        <p:xfrm>
          <a:off x="4495800" y="5105400"/>
          <a:ext cx="1385888" cy="881063"/>
        </p:xfrm>
        <a:graphic>
          <a:graphicData uri="http://schemas.openxmlformats.org/presentationml/2006/ole">
            <p:oleObj spid="_x0000_s20487" name="Equation" r:id="rId8" imgW="558800" imgH="355600" progId="Equation.DSMT3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5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5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5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5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0" grpId="0" autoUpdateAnimBg="0"/>
      <p:bldP spid="65551" grpId="0" autoUpdateAnimBg="0"/>
      <p:bldP spid="65552" grpId="0" autoUpdateAnimBg="0"/>
      <p:bldP spid="65553" grpId="0" autoUpdateAnimBg="0"/>
      <p:bldP spid="65554" grpId="0" autoUpdateAnimBg="0"/>
      <p:bldP spid="6555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685800" y="1295400"/>
            <a:ext cx="7696200" cy="488950"/>
          </a:xfrm>
          <a:noFill/>
          <a:ln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600"/>
              <a:t>Multiply the following fractions and mixed numbers: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01675"/>
          </a:xfrm>
          <a:noFill/>
          <a:ln/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Try These:  Multiply</a:t>
            </a:r>
            <a:endParaRPr lang="en-US" sz="4000" i="1">
              <a:solidFill>
                <a:srgbClr val="008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762000" y="1981200"/>
          <a:ext cx="1733550" cy="944563"/>
        </p:xfrm>
        <a:graphic>
          <a:graphicData uri="http://schemas.openxmlformats.org/presentationml/2006/ole">
            <p:oleObj spid="_x0000_s21506" name="Equation" r:id="rId3" imgW="698500" imgH="381000" progId="Equation.DSMT36">
              <p:embed/>
            </p:oleObj>
          </a:graphicData>
        </a:graphic>
      </p:graphicFrame>
      <p:graphicFrame>
        <p:nvGraphicFramePr>
          <p:cNvPr id="66573" name="Object 13"/>
          <p:cNvGraphicFramePr>
            <a:graphicFrameLocks noChangeAspect="1"/>
          </p:cNvGraphicFramePr>
          <p:nvPr/>
        </p:nvGraphicFramePr>
        <p:xfrm>
          <a:off x="4579938" y="2012950"/>
          <a:ext cx="1544637" cy="881063"/>
        </p:xfrm>
        <a:graphic>
          <a:graphicData uri="http://schemas.openxmlformats.org/presentationml/2006/ole">
            <p:oleObj spid="_x0000_s21507" name="Equation" r:id="rId4" imgW="622300" imgH="355600" progId="Equation.DSMT36">
              <p:embed/>
            </p:oleObj>
          </a:graphicData>
        </a:graphic>
      </p:graphicFrame>
      <p:graphicFrame>
        <p:nvGraphicFramePr>
          <p:cNvPr id="66576" name="Object 16"/>
          <p:cNvGraphicFramePr>
            <a:graphicFrameLocks noChangeAspect="1"/>
          </p:cNvGraphicFramePr>
          <p:nvPr/>
        </p:nvGraphicFramePr>
        <p:xfrm>
          <a:off x="750888" y="4160838"/>
          <a:ext cx="2678112" cy="944562"/>
        </p:xfrm>
        <a:graphic>
          <a:graphicData uri="http://schemas.openxmlformats.org/presentationml/2006/ole">
            <p:oleObj spid="_x0000_s21508" name="Equation" r:id="rId5" imgW="1079500" imgH="381000" progId="Equation.DSMT36">
              <p:embed/>
            </p:oleObj>
          </a:graphicData>
        </a:graphic>
      </p:graphicFrame>
      <p:graphicFrame>
        <p:nvGraphicFramePr>
          <p:cNvPr id="66577" name="Object 17"/>
          <p:cNvGraphicFramePr>
            <a:graphicFrameLocks noChangeAspect="1"/>
          </p:cNvGraphicFramePr>
          <p:nvPr/>
        </p:nvGraphicFramePr>
        <p:xfrm>
          <a:off x="4572000" y="4191000"/>
          <a:ext cx="1385888" cy="882650"/>
        </p:xfrm>
        <a:graphic>
          <a:graphicData uri="http://schemas.openxmlformats.org/presentationml/2006/ole">
            <p:oleObj spid="_x0000_s21509" name="Equation" r:id="rId6" imgW="558800" imgH="355600" progId="Equation.DSMT36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</TotalTime>
  <Words>580</Words>
  <Application>Microsoft Macintosh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MathType Equation 3.6</vt:lpstr>
      <vt:lpstr>Homework Review</vt:lpstr>
      <vt:lpstr>Guided Problem Solving</vt:lpstr>
      <vt:lpstr>Multiplying and Dividing Rational Numbers</vt:lpstr>
      <vt:lpstr>Rational Numbers</vt:lpstr>
      <vt:lpstr>Multiplying Fractions</vt:lpstr>
      <vt:lpstr>Simplifying Diagonally</vt:lpstr>
      <vt:lpstr>Mixed Numbers</vt:lpstr>
      <vt:lpstr>Sign Rules</vt:lpstr>
      <vt:lpstr>Try These:  Multiply</vt:lpstr>
      <vt:lpstr>Solutions:  Multiply</vt:lpstr>
      <vt:lpstr>Solutions (alternative):  Multiply</vt:lpstr>
      <vt:lpstr>Dividing Fractions</vt:lpstr>
      <vt:lpstr>Dividing Fractions</vt:lpstr>
      <vt:lpstr>Try These:  Divide</vt:lpstr>
      <vt:lpstr>Solutions:  Divide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Review</dc:title>
  <dc:creator>Teacher</dc:creator>
  <cp:lastModifiedBy>Teacher</cp:lastModifiedBy>
  <cp:revision>1</cp:revision>
  <dcterms:created xsi:type="dcterms:W3CDTF">2012-10-04T13:18:39Z</dcterms:created>
  <dcterms:modified xsi:type="dcterms:W3CDTF">2012-10-05T21:40:12Z</dcterms:modified>
</cp:coreProperties>
</file>