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gs/tag8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tags/tag7.xml" ContentType="application/vnd.openxmlformats-officedocument.presentationml.tag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ags/tag5.xml" ContentType="application/vnd.openxmlformats-officedocument.presentationml.tags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58" r:id="rId10"/>
    <p:sldId id="25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7F636-7711-8A42-81DA-72979789655F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4E94B-E35B-7B44-A01A-8D39D49FE4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C00C92-9E3D-9645-AC24-DAA5B81D471C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8436" name="Rectangle 3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E8BF6676-944C-FA4F-BF3E-3027DD1F4066}" type="datetimeFigureOut">
              <a:rPr lang="en-US" smtClean="0"/>
              <a:pPr/>
              <a:t>10/15/12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880CD000-0E21-A140-9CEA-6B0FF21D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6676-944C-FA4F-BF3E-3027DD1F4066}" type="datetimeFigureOut">
              <a:rPr lang="en-US" smtClean="0"/>
              <a:pPr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D000-0E21-A140-9CEA-6B0FF21D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E8BF6676-944C-FA4F-BF3E-3027DD1F4066}" type="datetimeFigureOut">
              <a:rPr lang="en-US" smtClean="0"/>
              <a:pPr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0CD000-0E21-A140-9CEA-6B0FF21D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6676-944C-FA4F-BF3E-3027DD1F4066}" type="datetimeFigureOut">
              <a:rPr lang="en-US" smtClean="0"/>
              <a:pPr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D000-0E21-A140-9CEA-6B0FF21D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BF6676-944C-FA4F-BF3E-3027DD1F4066}" type="datetimeFigureOut">
              <a:rPr lang="en-US" smtClean="0"/>
              <a:pPr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880CD000-0E21-A140-9CEA-6B0FF21D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6676-944C-FA4F-BF3E-3027DD1F4066}" type="datetimeFigureOut">
              <a:rPr lang="en-US" smtClean="0"/>
              <a:pPr/>
              <a:t>10/15/12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D000-0E21-A140-9CEA-6B0FF21D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6676-944C-FA4F-BF3E-3027DD1F4066}" type="datetimeFigureOut">
              <a:rPr lang="en-US" smtClean="0"/>
              <a:pPr/>
              <a:t>10/15/12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D000-0E21-A140-9CEA-6B0FF21D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6676-944C-FA4F-BF3E-3027DD1F4066}" type="datetimeFigureOut">
              <a:rPr lang="en-US" smtClean="0"/>
              <a:pPr/>
              <a:t>10/15/12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D000-0E21-A140-9CEA-6B0FF21D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BF6676-944C-FA4F-BF3E-3027DD1F4066}" type="datetimeFigureOut">
              <a:rPr lang="en-US" smtClean="0"/>
              <a:pPr/>
              <a:t>10/15/12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D000-0E21-A140-9CEA-6B0FF21D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6676-944C-FA4F-BF3E-3027DD1F4066}" type="datetimeFigureOut">
              <a:rPr lang="en-US" smtClean="0"/>
              <a:pPr/>
              <a:t>10/15/12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D000-0E21-A140-9CEA-6B0FF21D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6676-944C-FA4F-BF3E-3027DD1F4066}" type="datetimeFigureOut">
              <a:rPr lang="en-US" smtClean="0"/>
              <a:pPr/>
              <a:t>10/15/12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D000-0E21-A140-9CEA-6B0FF21D4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E8BF6676-944C-FA4F-BF3E-3027DD1F4066}" type="datetimeFigureOut">
              <a:rPr lang="en-US" smtClean="0"/>
              <a:pPr/>
              <a:t>10/15/12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880CD000-0E21-A140-9CEA-6B0FF21D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teacher/Documents/Math/Videos/Power%20of%20Ten%20Zoom%20out.mo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do we use scientific notation?</a:t>
            </a:r>
          </a:p>
          <a:p>
            <a:r>
              <a:rPr lang="en-US" dirty="0" smtClean="0"/>
              <a:t>How do we express very small numbers in scientific notation?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Googol &amp; googolplex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</a:t>
            </a:r>
            <a:r>
              <a:rPr lang="en-US" smtClean="0"/>
              <a:t>of ten</a:t>
            </a:r>
            <a:endParaRPr lang="en-US"/>
          </a:p>
        </p:txBody>
      </p:sp>
      <p:pic>
        <p:nvPicPr>
          <p:cNvPr id="4" name="Power of Ten Zoom out.mo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60237" y="1747043"/>
            <a:ext cx="6667500" cy="50006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16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  <a:noFill/>
        </p:spPr>
        <p:txBody>
          <a:bodyPr lIns="90487" tIns="44450" rIns="90487" bIns="44450"/>
          <a:lstStyle/>
          <a:p>
            <a:r>
              <a:rPr lang="en-US" u="sng"/>
              <a:t>Scientific Notation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4114800"/>
          </a:xfrm>
          <a:noFill/>
        </p:spPr>
        <p:txBody>
          <a:bodyPr lIns="90487" tIns="44450" rIns="90487" bIns="44450"/>
          <a:lstStyle/>
          <a:p>
            <a:pPr marL="342900" indent="-342900"/>
            <a:r>
              <a:rPr lang="en-US" sz="4000"/>
              <a:t>A number is expressed in scientific notation when it is in the form</a:t>
            </a:r>
          </a:p>
          <a:p>
            <a:pPr marL="342900" indent="-342900"/>
            <a:r>
              <a:rPr lang="en-US" sz="4000" b="1">
                <a:solidFill>
                  <a:srgbClr val="CF0E30"/>
                </a:solidFill>
              </a:rPr>
              <a:t>a x 10</a:t>
            </a:r>
            <a:r>
              <a:rPr lang="en-US" sz="4000" b="1" baseline="30000">
                <a:solidFill>
                  <a:srgbClr val="CF0E30"/>
                </a:solidFill>
              </a:rPr>
              <a:t>n</a:t>
            </a:r>
            <a:endParaRPr lang="en-US" sz="4000"/>
          </a:p>
          <a:p>
            <a:pPr marL="342900" indent="-342900"/>
            <a:r>
              <a:rPr lang="en-US" sz="4000"/>
              <a:t>where </a:t>
            </a:r>
            <a:r>
              <a:rPr lang="en-US" sz="4000" b="1">
                <a:solidFill>
                  <a:srgbClr val="CF0E30"/>
                </a:solidFill>
              </a:rPr>
              <a:t>a</a:t>
            </a:r>
            <a:r>
              <a:rPr lang="en-US" sz="4000"/>
              <a:t> is between 1 and 10</a:t>
            </a:r>
          </a:p>
          <a:p>
            <a:pPr marL="342900" indent="-342900"/>
            <a:r>
              <a:rPr lang="en-US" sz="4000"/>
              <a:t>and </a:t>
            </a:r>
            <a:r>
              <a:rPr lang="en-US" sz="4000" b="1">
                <a:solidFill>
                  <a:srgbClr val="CF0E30"/>
                </a:solidFill>
              </a:rPr>
              <a:t>n</a:t>
            </a:r>
            <a:r>
              <a:rPr lang="en-US" sz="4000"/>
              <a:t> is an integer</a:t>
            </a:r>
          </a:p>
        </p:txBody>
      </p:sp>
    </p:spTree>
    <p:custDataLst>
      <p:tags r:id="rId1"/>
    </p:custData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>
            <a:normAutofit fontScale="90000"/>
          </a:bodyPr>
          <a:lstStyle/>
          <a:p>
            <a:r>
              <a:rPr lang="en-US"/>
              <a:t>Write the width of the universe in scientific notation.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15400" cy="4343400"/>
          </a:xfrm>
          <a:noFill/>
        </p:spPr>
        <p:txBody>
          <a:bodyPr lIns="90487" tIns="44450" rIns="90487" bIns="44450"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en-US" sz="4000" b="1">
                <a:solidFill>
                  <a:srgbClr val="CF0E30"/>
                </a:solidFill>
              </a:rPr>
              <a:t>210,000,000,000,000,000,000,000 miles</a:t>
            </a:r>
          </a:p>
          <a:p>
            <a:pPr algn="ctr">
              <a:buFontTx/>
              <a:buNone/>
            </a:pPr>
            <a:r>
              <a:rPr lang="en-US" sz="4000"/>
              <a:t>Where is the decimal point now?</a:t>
            </a:r>
          </a:p>
          <a:p>
            <a:pPr algn="ctr">
              <a:buFontTx/>
              <a:buNone/>
            </a:pPr>
            <a:r>
              <a:rPr lang="en-US" sz="4000" b="1">
                <a:solidFill>
                  <a:srgbClr val="CF0E30"/>
                </a:solidFill>
              </a:rPr>
              <a:t>After the last zero.</a:t>
            </a:r>
          </a:p>
          <a:p>
            <a:pPr algn="ctr">
              <a:buFontTx/>
              <a:buNone/>
            </a:pPr>
            <a:r>
              <a:rPr lang="en-US" sz="4000"/>
              <a:t>Where would you put the decimal to make this number be between 1 and 10?</a:t>
            </a:r>
          </a:p>
          <a:p>
            <a:pPr algn="ctr">
              <a:buFontTx/>
              <a:buNone/>
            </a:pPr>
            <a:r>
              <a:rPr lang="en-US" sz="4000" b="1">
                <a:solidFill>
                  <a:srgbClr val="CF0E30"/>
                </a:solidFill>
              </a:rPr>
              <a:t>Between the 2 and the 1</a:t>
            </a:r>
          </a:p>
        </p:txBody>
      </p:sp>
    </p:spTree>
    <p:custDataLst>
      <p:tags r:id="rId1"/>
    </p:custData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2</a:t>
            </a:r>
            <a:r>
              <a:rPr lang="en-US" sz="5000" b="1">
                <a:solidFill>
                  <a:schemeClr val="tx1"/>
                </a:solidFill>
              </a:rPr>
              <a:t>.</a:t>
            </a:r>
            <a:r>
              <a:rPr lang="en-US" sz="4000">
                <a:solidFill>
                  <a:schemeClr val="tx1"/>
                </a:solidFill>
              </a:rPr>
              <a:t>10,000,000,000,000,000,000,000</a:t>
            </a:r>
            <a:r>
              <a:rPr lang="en-US" sz="50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  <a:noFill/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/>
              <a:t>How many decimal places did you move the decimal?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>
                <a:solidFill>
                  <a:srgbClr val="00279F"/>
                </a:solidFill>
              </a:rPr>
              <a:t>23</a:t>
            </a:r>
            <a:endParaRPr lang="en-US" sz="36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/>
              <a:t>When the original number is more than 1, the exponent is positive.</a:t>
            </a:r>
            <a:endParaRPr lang="en-US" sz="3600" b="1">
              <a:solidFill>
                <a:srgbClr val="00279F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/>
              <a:t>The answer in scientific notation is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>
                <a:solidFill>
                  <a:srgbClr val="00279F"/>
                </a:solidFill>
              </a:rPr>
              <a:t>2.1 x 10</a:t>
            </a:r>
            <a:r>
              <a:rPr lang="en-US" sz="3600" b="1" baseline="30000">
                <a:solidFill>
                  <a:srgbClr val="00279F"/>
                </a:solidFill>
              </a:rPr>
              <a:t>23</a:t>
            </a:r>
          </a:p>
        </p:txBody>
      </p:sp>
      <p:sp>
        <p:nvSpPr>
          <p:cNvPr id="6148" name="Arc 4"/>
          <p:cNvSpPr>
            <a:spLocks/>
          </p:cNvSpPr>
          <p:nvPr/>
        </p:nvSpPr>
        <p:spPr bwMode="auto">
          <a:xfrm>
            <a:off x="1227138" y="1371600"/>
            <a:ext cx="3651250" cy="450850"/>
          </a:xfrm>
          <a:custGeom>
            <a:avLst/>
            <a:gdLst>
              <a:gd name="T0" fmla="*/ 3651250 w 21600"/>
              <a:gd name="T1" fmla="*/ 450850 h 21600"/>
              <a:gd name="T2" fmla="*/ 0 w 21600"/>
              <a:gd name="T3" fmla="*/ 0 h 21600"/>
              <a:gd name="T4" fmla="*/ 365125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9" name="Arc 5"/>
          <p:cNvSpPr>
            <a:spLocks/>
          </p:cNvSpPr>
          <p:nvPr/>
        </p:nvSpPr>
        <p:spPr bwMode="auto">
          <a:xfrm>
            <a:off x="4648200" y="1371600"/>
            <a:ext cx="3346450" cy="450850"/>
          </a:xfrm>
          <a:custGeom>
            <a:avLst/>
            <a:gdLst>
              <a:gd name="T0" fmla="*/ 3346450 w 21600"/>
              <a:gd name="T1" fmla="*/ 0 h 21600"/>
              <a:gd name="T2" fmla="*/ 0 w 21600"/>
              <a:gd name="T3" fmla="*/ 45085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 lIns="90487" tIns="44450" rIns="90487" bIns="44450">
            <a:normAutofit fontScale="90000"/>
          </a:bodyPr>
          <a:lstStyle/>
          <a:p>
            <a:r>
              <a:rPr lang="en-US"/>
              <a:t>1) Express 0.0000000902 in scientific notation.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839200" cy="4953000"/>
          </a:xfrm>
          <a:noFill/>
        </p:spPr>
        <p:txBody>
          <a:bodyPr lIns="90487" tIns="44450" rIns="90487" bIns="44450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/>
              <a:t>Where would the decimal go to make the number be between 1 and 10?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>
                <a:solidFill>
                  <a:srgbClr val="00279F"/>
                </a:solidFill>
              </a:rPr>
              <a:t>9.02</a:t>
            </a:r>
            <a:endParaRPr lang="en-US" sz="36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/>
              <a:t>The decimal was moved how many places?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>
                <a:solidFill>
                  <a:srgbClr val="00279F"/>
                </a:solidFill>
              </a:rPr>
              <a:t>8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/>
              <a:t>When the original number is less than 1, the exponent is negative.</a:t>
            </a:r>
            <a:endParaRPr lang="en-US" sz="3600" b="1">
              <a:solidFill>
                <a:srgbClr val="00279F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>
                <a:solidFill>
                  <a:srgbClr val="00279F"/>
                </a:solidFill>
              </a:rPr>
              <a:t>9.02 x 10</a:t>
            </a:r>
            <a:r>
              <a:rPr lang="en-US" sz="3600" b="1" baseline="30000">
                <a:solidFill>
                  <a:srgbClr val="00279F"/>
                </a:solidFill>
              </a:rPr>
              <a:t>-8</a:t>
            </a:r>
          </a:p>
        </p:txBody>
      </p:sp>
    </p:spTree>
    <p:custDataLst>
      <p:tags r:id="rId1"/>
    </p:custData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PQuestion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Write 28750.9 in scientific notation.</a:t>
            </a:r>
          </a:p>
        </p:txBody>
      </p:sp>
      <p:sp>
        <p:nvSpPr>
          <p:cNvPr id="8195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2.87509 x 10</a:t>
            </a:r>
            <a:r>
              <a:rPr lang="en-US" baseline="30000"/>
              <a:t>-5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2.87509 x 10</a:t>
            </a:r>
            <a:r>
              <a:rPr lang="en-US" baseline="30000"/>
              <a:t>-4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2.87509 x 10</a:t>
            </a:r>
            <a:r>
              <a:rPr lang="en-US" baseline="30000"/>
              <a:t>4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2.87509 x 10</a:t>
            </a:r>
            <a:r>
              <a:rPr lang="en-US" baseline="30000"/>
              <a:t>5</a:t>
            </a:r>
          </a:p>
          <a:p>
            <a:pPr marL="609600" indent="-609600">
              <a:buFontTx/>
              <a:buNone/>
            </a:pPr>
            <a:endParaRPr lang="en-US"/>
          </a:p>
        </p:txBody>
      </p:sp>
      <p:sp>
        <p:nvSpPr>
          <p:cNvPr id="153712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165100" y="2619375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067800" cy="1371600"/>
          </a:xfrm>
          <a:noFill/>
        </p:spPr>
        <p:txBody>
          <a:bodyPr lIns="90487" tIns="44450" rIns="90487" bIns="44450"/>
          <a:lstStyle/>
          <a:p>
            <a:r>
              <a:rPr lang="en-US"/>
              <a:t>2) Express 1.8 x 10</a:t>
            </a:r>
            <a:r>
              <a:rPr lang="en-US" baseline="30000"/>
              <a:t>-4</a:t>
            </a:r>
            <a:r>
              <a:rPr lang="en-US"/>
              <a:t> in decimal notation.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3398366"/>
          </a:xfrm>
          <a:noFill/>
        </p:spPr>
        <p:txBody>
          <a:bodyPr lIns="90487" tIns="44450" rIns="90487" bIns="44450">
            <a:spAutoFit/>
          </a:bodyPr>
          <a:lstStyle/>
          <a:p>
            <a:pPr algn="ctr">
              <a:buFontTx/>
              <a:buNone/>
            </a:pPr>
            <a:r>
              <a:rPr lang="en-US" sz="4000" b="1" dirty="0">
                <a:solidFill>
                  <a:srgbClr val="CF0E30"/>
                </a:solidFill>
              </a:rPr>
              <a:t>0.00018</a:t>
            </a:r>
          </a:p>
          <a:p>
            <a:pPr algn="ctr">
              <a:buFontTx/>
              <a:buNone/>
            </a:pPr>
            <a:r>
              <a:rPr lang="en-US" sz="4000" dirty="0"/>
              <a:t>3) Express 4.58 </a:t>
            </a:r>
            <a:r>
              <a:rPr lang="en-US" sz="4000" dirty="0" err="1"/>
              <a:t>x</a:t>
            </a:r>
            <a:r>
              <a:rPr lang="en-US" sz="4000" dirty="0"/>
              <a:t> 10</a:t>
            </a:r>
            <a:r>
              <a:rPr lang="en-US" sz="4000" baseline="30000" dirty="0"/>
              <a:t>6</a:t>
            </a:r>
            <a:r>
              <a:rPr lang="en-US" sz="4000" dirty="0"/>
              <a:t> in decimal notation.</a:t>
            </a:r>
          </a:p>
          <a:p>
            <a:pPr algn="ctr">
              <a:buFontTx/>
              <a:buNone/>
            </a:pPr>
            <a:r>
              <a:rPr lang="en-US" sz="4000" b="1" dirty="0">
                <a:solidFill>
                  <a:srgbClr val="CF0E30"/>
                </a:solidFill>
              </a:rPr>
              <a:t>4,580,000</a:t>
            </a:r>
            <a:endParaRPr lang="en-US" sz="4000" dirty="0"/>
          </a:p>
          <a:p>
            <a:pPr algn="ctr">
              <a:buFontTx/>
              <a:buNone/>
            </a:pPr>
            <a:r>
              <a:rPr lang="en-US" sz="4000" dirty="0" smtClean="0"/>
              <a:t>	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Turn each number into 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Dogs have about 220,000,000 olfactory receptors to help them smell—roughly 40 times the number humans have.</a:t>
            </a:r>
          </a:p>
          <a:p>
            <a:r>
              <a:rPr lang="en-US" dirty="0" smtClean="0"/>
              <a:t>The population of Tokyo, Japan was approximately 34,450,000 in 2000.</a:t>
            </a:r>
          </a:p>
          <a:p>
            <a:r>
              <a:rPr lang="en-US" dirty="0" smtClean="0"/>
              <a:t>The biggest iceberg ever seen, known as B-15, weighed an estimated 4,000,000,000,000 tons.</a:t>
            </a:r>
          </a:p>
          <a:p>
            <a:r>
              <a:rPr lang="en-US" dirty="0" smtClean="0"/>
              <a:t>One light-year is the distance light travels in one year—about 5,900,000,000,000 miles.</a:t>
            </a:r>
          </a:p>
          <a:p>
            <a:r>
              <a:rPr lang="en-US" dirty="0" smtClean="0"/>
              <a:t>Scientists discovered a black hole at the center of M87, a galaxy in the constellation Virgo, rotating at 1,200,000 miles per hour using the Hubble Space Telescope.</a:t>
            </a:r>
          </a:p>
          <a:p>
            <a:r>
              <a:rPr lang="en-US" dirty="0" smtClean="0"/>
              <a:t>The planet Mercury travels at 107,000 miles per hour.</a:t>
            </a:r>
          </a:p>
          <a:p>
            <a:r>
              <a:rPr lang="en-US" dirty="0" smtClean="0"/>
              <a:t>Microscopic quantities of liquid water were found trapped in salt crystals in a 4,500,000,000-year-old meteorite that fell to Earth at </a:t>
            </a:r>
            <a:r>
              <a:rPr lang="en-US" dirty="0" err="1" smtClean="0"/>
              <a:t>Monahans</a:t>
            </a:r>
            <a:r>
              <a:rPr lang="en-US" dirty="0" smtClean="0"/>
              <a:t>, Texas in 1998.</a:t>
            </a:r>
          </a:p>
          <a:p>
            <a:r>
              <a:rPr lang="en-US" dirty="0" smtClean="0"/>
              <a:t>In the mid 1990’s, the world had an estimated 19,200,000 camels, of which nearly half were in Somalia and Sudan.</a:t>
            </a:r>
          </a:p>
          <a:p>
            <a:r>
              <a:rPr lang="en-US" dirty="0" smtClean="0"/>
              <a:t>In the early 1990’s, Utah’s chicken population produced approximately 456,000,000 eggs. </a:t>
            </a:r>
          </a:p>
          <a:p>
            <a:r>
              <a:rPr lang="en-US" dirty="0" smtClean="0"/>
              <a:t>During his lifetime, George Eastman (1854-1932), an American inventor of films and cameras, donated $75,000,000 to charities.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 you will receive a 3 </a:t>
            </a:r>
            <a:r>
              <a:rPr lang="en-US" dirty="0" err="1" smtClean="0"/>
              <a:t>x</a:t>
            </a:r>
            <a:r>
              <a:rPr lang="en-US" dirty="0" smtClean="0"/>
              <a:t> 5 index card with a different number written in scientific notation. 3-5 students at a time come to the front of the room with their cards and have stand in order from least to greatest.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SLIDEGUID" val="AD219035F0264DD19A8D770123EB6045"/>
  <p:tag name="SLIDEID" val="AD219035F0264DD19A8D770123EB6045"/>
  <p:tag name="SLIDEORDER" val="1"/>
  <p:tag name="SLIDETYPE" val="Q"/>
  <p:tag name="DEMOGRAPHIC" val="False"/>
  <p:tag name="SPEEDSCORING" val="False"/>
  <p:tag name="VALUES" val="Incorrect¤Incorrect¤Correct¤Incorrect"/>
  <p:tag name="QUESTIONALIAS" val="Write 28750.9 in scientific notation."/>
  <p:tag name="ANSWERSALIAS" val="2.87509 x 10-5¤2.87509 x 10-4¤2.87509 x 104¤2.87509 x 105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TLENGTH" val="62"/>
  <p:tag name="FONTSIZE" val="32"/>
  <p:tag name="BULLETTYPE" val="ppBulletArabicPeriod"/>
  <p:tag name="ANSWERTEXT" val="2.87509 x 10-5&#10;2.87509 x 10-4&#10;2.87509 x 104&#10;2.87509 x 105&#10;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CORSHAPE" val="True"/>
  <p:tag name="SHAPETYPE" val="2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Opulent.thmx</Template>
  <TotalTime>18</TotalTime>
  <Words>494</Words>
  <Application>Microsoft Macintosh PowerPoint</Application>
  <PresentationFormat>On-screen Show (4:3)</PresentationFormat>
  <Paragraphs>53</Paragraphs>
  <Slides>11</Slides>
  <Notes>1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Scientific notation</vt:lpstr>
      <vt:lpstr>Scientific Notation</vt:lpstr>
      <vt:lpstr>Write the width of the universe in scientific notation.</vt:lpstr>
      <vt:lpstr>2.10,000,000,000,000,000,000,000.</vt:lpstr>
      <vt:lpstr>1) Express 0.0000000902 in scientific notation.</vt:lpstr>
      <vt:lpstr>Write 28750.9 in scientific notation.</vt:lpstr>
      <vt:lpstr>2) Express 1.8 x 10-4 in decimal notation.</vt:lpstr>
      <vt:lpstr>Turn each number into scientific notation</vt:lpstr>
      <vt:lpstr>Activity</vt:lpstr>
      <vt:lpstr>Googol &amp; googolplex</vt:lpstr>
      <vt:lpstr>Powers of ten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4</cp:revision>
  <dcterms:created xsi:type="dcterms:W3CDTF">2012-10-15T14:05:27Z</dcterms:created>
  <dcterms:modified xsi:type="dcterms:W3CDTF">2012-10-15T14:16:48Z</dcterms:modified>
</cp:coreProperties>
</file>